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59" r:id="rId2"/>
  </p:sldMasterIdLst>
  <p:notesMasterIdLst>
    <p:notesMasterId r:id="rId29"/>
  </p:notesMasterIdLst>
  <p:handoutMasterIdLst>
    <p:handoutMasterId r:id="rId30"/>
  </p:handoutMasterIdLst>
  <p:sldIdLst>
    <p:sldId id="330" r:id="rId3"/>
    <p:sldId id="410" r:id="rId4"/>
    <p:sldId id="524" r:id="rId5"/>
    <p:sldId id="620" r:id="rId6"/>
    <p:sldId id="621" r:id="rId7"/>
    <p:sldId id="622" r:id="rId8"/>
    <p:sldId id="623" r:id="rId9"/>
    <p:sldId id="624" r:id="rId10"/>
    <p:sldId id="625" r:id="rId11"/>
    <p:sldId id="626" r:id="rId12"/>
    <p:sldId id="627" r:id="rId13"/>
    <p:sldId id="628" r:id="rId14"/>
    <p:sldId id="629" r:id="rId15"/>
    <p:sldId id="630" r:id="rId16"/>
    <p:sldId id="631" r:id="rId17"/>
    <p:sldId id="632" r:id="rId18"/>
    <p:sldId id="633" r:id="rId19"/>
    <p:sldId id="634" r:id="rId20"/>
    <p:sldId id="635" r:id="rId21"/>
    <p:sldId id="636" r:id="rId22"/>
    <p:sldId id="637" r:id="rId23"/>
    <p:sldId id="638" r:id="rId24"/>
    <p:sldId id="639" r:id="rId25"/>
    <p:sldId id="640" r:id="rId26"/>
    <p:sldId id="641" r:id="rId27"/>
    <p:sldId id="298" r:id="rId28"/>
  </p:sldIdLst>
  <p:sldSz cx="9144000" cy="6858000" type="screen4x3"/>
  <p:notesSz cx="6858000" cy="9144000"/>
  <p:embeddedFontLst>
    <p:embeddedFont>
      <p:font typeface="Noto Sans Symbols" panose="020B0502040504020204" pitchFamily="34" charset="0"/>
      <p:regular r:id="rId31"/>
      <p:bold r:id="rId32"/>
      <p:italic r:id="rId33"/>
      <p:boldItalic r:id="rId34"/>
    </p:embeddedFont>
    <p:embeddedFont>
      <p:font typeface="Verdana" panose="020B060403050404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42"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709" userDrawn="1">
          <p15:clr>
            <a:srgbClr val="A4A3A4"/>
          </p15:clr>
        </p15:guide>
        <p15:guide id="6" orient="horz" pos="1071" userDrawn="1">
          <p15:clr>
            <a:srgbClr val="A4A3A4"/>
          </p15:clr>
        </p15:guide>
        <p15:guide id="7" pos="63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SP" initials="SP" lastIdx="3" clrIdx="7">
    <p:extLst>
      <p:ext uri="{19B8F6BF-5375-455C-9EA6-DF929625EA0E}">
        <p15:presenceInfo xmlns:p15="http://schemas.microsoft.com/office/powerpoint/2012/main" userId="SP" providerId="None"/>
      </p:ext>
    </p:extLst>
  </p:cmAuthor>
  <p:cmAuthor id="1" name="Ruchi Sachdev" initials="" lastIdx="8" clrIdx="1"/>
  <p:cmAuthor id="8" name="Sugandh Juneja" initials="SJ" lastIdx="1" clrIdx="8">
    <p:extLst>
      <p:ext uri="{19B8F6BF-5375-455C-9EA6-DF929625EA0E}">
        <p15:presenceInfo xmlns:p15="http://schemas.microsoft.com/office/powerpoint/2012/main" userId="Sugandh Juneja" providerId="None"/>
      </p:ext>
    </p:extLst>
  </p:cmAuthor>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6" autoAdjust="0"/>
    <p:restoredTop sz="82961" autoAdjust="0"/>
  </p:normalViewPr>
  <p:slideViewPr>
    <p:cSldViewPr snapToGrid="0" snapToObjects="1">
      <p:cViewPr varScale="1">
        <p:scale>
          <a:sx n="55" d="100"/>
          <a:sy n="55" d="100"/>
        </p:scale>
        <p:origin x="924" y="44"/>
      </p:cViewPr>
      <p:guideLst>
        <p:guide orient="horz" pos="4042"/>
        <p:guide pos="295"/>
        <p:guide orient="horz" pos="4178"/>
        <p:guide orient="horz" pos="119"/>
        <p:guide orient="horz" pos="709"/>
        <p:guide orient="horz" pos="1071"/>
        <p:guide pos="635"/>
      </p:guideLst>
    </p:cSldViewPr>
  </p:slideViewPr>
  <p:outlineViewPr>
    <p:cViewPr>
      <p:scale>
        <a:sx n="33" d="100"/>
        <a:sy n="33" d="100"/>
      </p:scale>
      <p:origin x="0" y="-138"/>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slide" Target="slides/slide24.xml" /><Relationship Id="rId39" Type="http://schemas.openxmlformats.org/officeDocument/2006/relationships/commentAuthors" Target="commentAuthors.xml" /><Relationship Id="rId3" Type="http://schemas.openxmlformats.org/officeDocument/2006/relationships/slide" Target="slides/slide1.xml" /><Relationship Id="rId21" Type="http://schemas.openxmlformats.org/officeDocument/2006/relationships/slide" Target="slides/slide19.xml" /><Relationship Id="rId34" Type="http://schemas.openxmlformats.org/officeDocument/2006/relationships/font" Target="fonts/font4.fntdata" /><Relationship Id="rId42" Type="http://schemas.openxmlformats.org/officeDocument/2006/relationships/theme" Target="theme/theme1.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font" Target="fonts/font3.fntdata" /><Relationship Id="rId38" Type="http://schemas.openxmlformats.org/officeDocument/2006/relationships/font" Target="fonts/font8.fntdata"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slide" Target="slides/slide18.xml" /><Relationship Id="rId29" Type="http://schemas.openxmlformats.org/officeDocument/2006/relationships/notesMaster" Target="notesMasters/notesMaster1.xml" /><Relationship Id="rId41"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font" Target="fonts/font2.fntdata" /><Relationship Id="rId37" Type="http://schemas.openxmlformats.org/officeDocument/2006/relationships/font" Target="fonts/font7.fntdata" /><Relationship Id="rId40" Type="http://schemas.openxmlformats.org/officeDocument/2006/relationships/presProps" Target="presProps.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font" Target="fonts/font6.fntdata" /><Relationship Id="rId10" Type="http://schemas.openxmlformats.org/officeDocument/2006/relationships/slide" Target="slides/slide8.xml" /><Relationship Id="rId19" Type="http://schemas.openxmlformats.org/officeDocument/2006/relationships/slide" Target="slides/slide17.xml" /><Relationship Id="rId31" Type="http://schemas.openxmlformats.org/officeDocument/2006/relationships/font" Target="fonts/font1.fntdata"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handoutMaster" Target="handoutMasters/handoutMaster1.xml" /><Relationship Id="rId35" Type="http://schemas.openxmlformats.org/officeDocument/2006/relationships/font" Target="fonts/font5.fntdata" /><Relationship Id="rId43" Type="http://schemas.openxmlformats.org/officeDocument/2006/relationships/tableStyles" Target="tableStyle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3/21/2023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rPr>
              <a:t>Associations that make up points-of-difference can be based on virtually any type of attribute or benefit. Strong brands often have multiple points-of-difference.</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66505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rPr>
              <a:t>Three criteria determine whether a brand association can truly function as a point-of-difference: desirability, deliverability, and differentiability. Desirable to consumer. Consumers must see the brand association as personally relevant to them.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rPr>
              <a:t>Deliverable by the company. The company must have the internal resources and commitment to feasibly and profitably create and maintain the brand association in the minds of consumers. The product design and marketing offering must support the desired association. Differentiating from competitors.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rPr>
              <a:t>Finally, consumers must see the brand association as distinctive and superior to relevant competitors.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80427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rPr>
              <a:t>Regardless of the source of perceived weaknesses, if, in the eyes of consumers, a brand can </a:t>
            </a:r>
            <a:r>
              <a:rPr lang="en-US" altLang="en-US" dirty="0">
                <a:latin typeface="Arial" panose="020B0604020202020204" pitchFamily="34" charset="0"/>
              </a:rPr>
              <a:t>“</a:t>
            </a:r>
            <a:r>
              <a:rPr lang="en-US" dirty="0">
                <a:latin typeface="Arial" panose="020B0604020202020204" pitchFamily="34" charset="0"/>
              </a:rPr>
              <a:t>break even</a:t>
            </a:r>
            <a:r>
              <a:rPr lang="en-US" altLang="en-US" dirty="0">
                <a:latin typeface="Arial" panose="020B0604020202020204" pitchFamily="34" charset="0"/>
              </a:rPr>
              <a:t>”</a:t>
            </a:r>
            <a:r>
              <a:rPr lang="en-US" dirty="0">
                <a:latin typeface="Arial" panose="020B0604020202020204" pitchFamily="34" charset="0"/>
              </a:rPr>
              <a:t> in those areas where it appears to be at a disadvantage and achieve advantages in other areas, it should be in a strong—and perhaps unbeatable—competitive position. </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31959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rPr>
              <a:t>POP associations come in three basic forms: category, correlational, and competitive.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rPr>
              <a:t>Category points-of-parity are attributes or benefits that consumers view as essential to a legitimate and credible offering within a certain product or service category. In other words, they represent necessary—but not sufficient— conditions for brand choice.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rPr>
              <a:t>Correlational points-of-parity are potentially negative associations that arise from the existence of positive associations for the brand.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rPr>
              <a:t>Competitive points-of-parity are associations designed to overcome perceived weaknesses of the brand in light of competitors</a:t>
            </a:r>
            <a:r>
              <a:rPr lang="en-US" altLang="en-US" dirty="0">
                <a:latin typeface="Arial" panose="020B0604020202020204" pitchFamily="34" charset="0"/>
              </a:rPr>
              <a:t>’</a:t>
            </a:r>
            <a:r>
              <a:rPr lang="en-US" dirty="0">
                <a:latin typeface="Arial" panose="020B0604020202020204" pitchFamily="34" charset="0"/>
              </a:rPr>
              <a:t> points-of-difference.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5004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rPr>
              <a:t>It is not uncommon for a brand to identify more than one actual or potential competitive frame of reference, if competition widens or the firm plans to expand into new categories. </a:t>
            </a:r>
          </a:p>
          <a:p>
            <a:endParaRPr lang="en-US" dirty="0">
              <a:latin typeface="Arial" panose="020B0604020202020204" pitchFamily="34" charset="0"/>
            </a:endParaRPr>
          </a:p>
          <a:p>
            <a:r>
              <a:rPr lang="en-US" dirty="0">
                <a:latin typeface="Arial" panose="020B0604020202020204" pitchFamily="34" charset="0"/>
              </a:rPr>
              <a:t>For example, Starbucks could define very distinct sets of competitors, suggesting different possible POPs and PODs as a result: some potential POPs and PODs for Starbucks are shared across competitors; others are unique to a particular </a:t>
            </a:r>
            <a:r>
              <a:rPr lang="it-IT" dirty="0">
                <a:latin typeface="Arial" panose="020B0604020202020204" pitchFamily="34" charset="0"/>
              </a:rPr>
              <a:t>competitor.</a:t>
            </a:r>
          </a:p>
          <a:p>
            <a:endParaRPr lang="it-IT" dirty="0">
              <a:latin typeface="Arial" panose="020B0604020202020204" pitchFamily="34" charset="0"/>
            </a:endParaRPr>
          </a:p>
          <a:p>
            <a:r>
              <a:rPr lang="en-US" dirty="0">
                <a:latin typeface="Arial" panose="020B0604020202020204" pitchFamily="34" charset="0"/>
              </a:rPr>
              <a:t>Occasionally, a company will be able to straddle two frames of reference with one set of points-of-difference and points-of-parity. In these cases, the points-of-difference for one category become points-of-parity for the other and vice versa. </a:t>
            </a:r>
          </a:p>
          <a:p>
            <a:endParaRPr lang="en-US" dirty="0">
              <a:latin typeface="Arial" panose="020B0604020202020204" pitchFamily="34" charset="0"/>
            </a:endParaRPr>
          </a:p>
          <a:p>
            <a:r>
              <a:rPr lang="en-US" dirty="0">
                <a:latin typeface="Arial" panose="020B0604020202020204" pitchFamily="34" charset="0"/>
              </a:rPr>
              <a:t>Straddle positions allow brands to expand their market coverage and potential customer base.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8727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Perceptual maps, also called positioning maps, may be useful for choosing specific benefits as POPs and PODs to position a brand. Perceptual maps are visual representations of consumer perceptions and preferences. They provide quantitative pictures of market situations and the way consumers view different products, services, and brands along various dimensions. </a:t>
            </a:r>
          </a:p>
          <a:p>
            <a:endParaRPr lang="en-US" dirty="0"/>
          </a:p>
          <a:p>
            <a:r>
              <a:rPr lang="en-US" dirty="0"/>
              <a:t>By overlaying consumer preferences on brand perceptions, marketers can reveal “holes” or “openings” that suggest unmet consumer needs and marketing opportunities.</a:t>
            </a:r>
            <a:endParaRPr lang="en-US" dirty="0">
              <a:latin typeface="Arial" panose="020B060402020202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57500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a strong brand and avoid the commodity trap, marketers must start with the belief that it is possible to differentiate an offering by creating a sustainable competitive advantage. Few competitive advantages are inherently sustainable; in the long run, they are often replicated by the competition. Instead, a competitive advantage may be leverageable. A leverageable advantage is one that a company can use as a springboard to new advantages, much as Microsoft has leveraged its operating system with Microsoft Office and networking applications. In general, a company that hopes to endure must be in the business of continuously inventing new advantages that can serve as the basis of points of difference.</a:t>
            </a:r>
          </a:p>
          <a:p>
            <a:endParaRPr lang="en-US" dirty="0"/>
          </a:p>
          <a:p>
            <a:endParaRPr lang="en-US" dirty="0">
              <a:latin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34809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Three core strategies are integral to designing a value proposition that makes an offering stand out from the competition. These are to differentiate on an existing attribute, introduce a new attribute, and build a strong brand.</a:t>
            </a:r>
            <a:endParaRPr lang="en-US" dirty="0">
              <a:latin typeface="Arial" panose="020B060402020202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20123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they have fashioned the brand positioning strategy, marketers should communicate it to everyone in the organization so that it will guide their words and actions. </a:t>
            </a:r>
          </a:p>
          <a:p>
            <a:endParaRPr lang="en-US" dirty="0"/>
          </a:p>
          <a:p>
            <a:r>
              <a:rPr lang="en-US" dirty="0"/>
              <a:t>This is usually achieved by developing a positioning statement. The key aspects of crafting an effective positioning statement—communicating an offering’s category membership along with points of parity and points of difference, and developing a narrative to convey the offering’s positioning.</a:t>
            </a:r>
            <a:endParaRPr lang="en-US" dirty="0">
              <a:latin typeface="Arial" panose="020B060402020202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49938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positioning statement clearly articulates the offering’s target customers and the key benefit that will provide customers with a reason to choose the company’s offering.</a:t>
            </a:r>
          </a:p>
          <a:p>
            <a:endParaRPr lang="en-US" dirty="0">
              <a:latin typeface="Arial" panose="020B0604020202020204" pitchFamily="34" charset="0"/>
            </a:endParaRPr>
          </a:p>
          <a:p>
            <a:r>
              <a:rPr lang="en-US" dirty="0"/>
              <a:t>Multiple attributes may support a certain benefit, and they may change over time. Attributes provide “reasons to believe” or “proof points” for why a brand can credibly claim it offers certain benefits.</a:t>
            </a:r>
            <a:endParaRPr lang="en-US" dirty="0">
              <a:latin typeface="Arial" panose="020B060402020202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4889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How do customers ultimately make choices? They tend to be value maximizers, within the bounds of search costs and limited knowledge, mobility, and income. Customers choose—for whatever reason—the offer they believe will deliver the highest value and act on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Depending on the needs of customers, an offering can create value across three domains: functional, psychological, and monetary.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Functional value </a:t>
            </a:r>
            <a:r>
              <a:rPr lang="en-US" dirty="0"/>
              <a:t>reflects the benefits and costs that are directly related to an offering’s performance.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Psychological value </a:t>
            </a:r>
            <a:r>
              <a:rPr lang="en-US" dirty="0"/>
              <a:t>encompasses the psychological benefits and costs associated with the offering. Psychological value extends beyond the functional benefits to create emotional benefits for target customers.</a:t>
            </a:r>
            <a:endParaRPr lang="en-US" dirty="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Monetary value </a:t>
            </a:r>
            <a:r>
              <a:rPr lang="en-US" dirty="0"/>
              <a:t>includes the financial benefits and costs associated with the offering.</a:t>
            </a:r>
            <a:endParaRPr lang="en-US" dirty="0">
              <a:latin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63406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Category membership may be obvious. </a:t>
            </a:r>
          </a:p>
          <a:p>
            <a:endParaRPr lang="en-US" dirty="0"/>
          </a:p>
          <a:p>
            <a:r>
              <a:rPr lang="en-US" dirty="0"/>
              <a:t>Target customers are aware that Maybelline is a leading brand of cosmetics, Cheerios is a leading brand of cereal, McKinsey is a leading consulting firm, and so on. But when a product is new, marketers must inform consumers of the brand’s category membership. </a:t>
            </a:r>
          </a:p>
          <a:p>
            <a:endParaRPr lang="en-US" dirty="0"/>
          </a:p>
          <a:p>
            <a:r>
              <a:rPr lang="en-US" dirty="0"/>
              <a:t>Sometimes consumers may know the category membership but not be convinced that the brand is a valid member of the category. </a:t>
            </a:r>
          </a:p>
          <a:p>
            <a:endParaRPr lang="en-US" dirty="0"/>
          </a:p>
          <a:p>
            <a:r>
              <a:rPr lang="en-US" dirty="0"/>
              <a:t>They may be aware that HP produces digital cameras, but they may not be certain whether HP cameras are in the same class as those made by Canon, Nikon, and Sony. In this instance, HP might find it useful to reinforce category membership.</a:t>
            </a:r>
          </a:p>
          <a:p>
            <a:endParaRPr lang="en-US" dirty="0">
              <a:latin typeface="Arial" panose="020B0604020202020204" pitchFamily="34" charset="0"/>
            </a:endParaRPr>
          </a:p>
          <a:p>
            <a:r>
              <a:rPr lang="en-US" dirty="0"/>
              <a:t>The typical approach to positioning is to inform consumers of a brand’s membership before stating its point of difference. </a:t>
            </a:r>
          </a:p>
          <a:p>
            <a:endParaRPr lang="en-US" dirty="0"/>
          </a:p>
          <a:p>
            <a:r>
              <a:rPr lang="en-US" dirty="0"/>
              <a:t>Presumably, consumers need to know what a product is and what function it serves before deciding whether it is superior to the brands against which it competes. For new products, initial advertising often concentrates on creating brand awareness, and subsequent advertising attempts to create the brand image.</a:t>
            </a:r>
            <a:endParaRPr lang="en-US" dirty="0">
              <a:latin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06190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saw above, one common challenge in positioning is that many of the benefits that make up points of parity and points of difference are negatively correlated.</a:t>
            </a:r>
          </a:p>
          <a:p>
            <a:endParaRPr lang="en-US" dirty="0">
              <a:latin typeface="Arial" panose="020B0604020202020204" pitchFamily="34" charset="0"/>
            </a:endParaRPr>
          </a:p>
          <a:p>
            <a:r>
              <a:rPr lang="en-US" dirty="0"/>
              <a:t>The challenge is that consumers typically want to maximize both of the negatively correlated attributes or benefits. Much of the art and science of marketing consists of dealing with trade-offs, and positioning is no different. The best approach clearly is to develop a product or service that performs well on both dimensions.</a:t>
            </a:r>
          </a:p>
          <a:p>
            <a:endParaRPr lang="en-US" dirty="0">
              <a:latin typeface="Arial" panose="020B0604020202020204" pitchFamily="34" charset="0"/>
            </a:endParaRPr>
          </a:p>
          <a:p>
            <a:r>
              <a:rPr lang="en-US" dirty="0"/>
              <a:t>Other approaches include launching two different marketing campaigns, each devoted to a different brand attribute or benefit: one linking the brand to a person, place, or thing that possesses the right kind of equity to establish an attribute or benefit as a POP or POD; and the other convincing consumers that the negative relationship between attributes and benefits, if they consider it differently, is in fact positive</a:t>
            </a:r>
            <a:endParaRPr lang="en-US" dirty="0">
              <a:latin typeface="Arial" panose="020B0604020202020204" pitchFamily="34" charset="0"/>
            </a:endParaRPr>
          </a:p>
          <a:p>
            <a:endParaRPr lang="en-US" dirty="0">
              <a:latin typeface="Arial" panose="020B0604020202020204" pitchFamily="34" charset="0"/>
            </a:endParaRPr>
          </a:p>
          <a:p>
            <a:endParaRPr lang="en-US" dirty="0">
              <a:latin typeface="Arial" panose="020B060402020202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83248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rPr>
              <a:t>Rather than outlining specific attributes or benefits, some marketing experts describe positioning a brand as telling a narrative or story. Companies like the richness and imagination they can derive from thinking of the story behind a product or service. Based on literary convention and brand experience, the following framework is offered for a brand story:</a:t>
            </a:r>
          </a:p>
          <a:p>
            <a:endParaRPr lang="en-US" dirty="0">
              <a:latin typeface="Arial" panose="020B0604020202020204" pitchFamily="34" charset="0"/>
            </a:endParaRPr>
          </a:p>
          <a:p>
            <a:r>
              <a:rPr lang="en-US" dirty="0">
                <a:latin typeface="Arial" panose="020B0604020202020204" pitchFamily="34" charset="0"/>
              </a:rPr>
              <a:t>Setting. The time, place, and context</a:t>
            </a:r>
          </a:p>
          <a:p>
            <a:r>
              <a:rPr lang="en-US" dirty="0">
                <a:latin typeface="Arial" panose="020B0604020202020204" pitchFamily="34" charset="0"/>
              </a:rPr>
              <a:t>Cast. The brand as a character, including its role in the life of the audience, its relationships and responsibilities, and its history or creation myth</a:t>
            </a:r>
          </a:p>
          <a:p>
            <a:r>
              <a:rPr lang="en-US" dirty="0">
                <a:latin typeface="Arial" panose="020B0604020202020204" pitchFamily="34" charset="0"/>
              </a:rPr>
              <a:t>Narrative arc. The way the narrative logic unfolds over time, including actions, desired experiences, </a:t>
            </a:r>
            <a:r>
              <a:rPr lang="is-IS" dirty="0">
                <a:latin typeface="Arial" panose="020B0604020202020204" pitchFamily="34" charset="0"/>
              </a:rPr>
              <a:t>defining </a:t>
            </a:r>
            <a:r>
              <a:rPr lang="en-US" dirty="0">
                <a:latin typeface="Arial" panose="020B0604020202020204" pitchFamily="34" charset="0"/>
              </a:rPr>
              <a:t>events, and the moment of epiphany</a:t>
            </a:r>
          </a:p>
          <a:p>
            <a:r>
              <a:rPr lang="en-US" dirty="0">
                <a:latin typeface="Arial" panose="020B0604020202020204" pitchFamily="34" charset="0"/>
              </a:rPr>
              <a:t>Language. The authenticating voice, metaphors, symbols, themes, and leitmotifs</a:t>
            </a:r>
          </a:p>
          <a:p>
            <a:endParaRPr lang="en-US" dirty="0">
              <a:latin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25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70561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Across all three dimensions—functional, psychological, and monetary—customer value is the difference between the prospective customer’s evaluation of all the benefits and costs of an offering and her or his evaluation of the costs and benefits of the perceived alternatives.</a:t>
            </a:r>
            <a:endParaRPr lang="en-US" dirty="0">
              <a:latin typeface="Arial" panose="020B060402020202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37336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Across all three dimensions—functional, psychological, and monetary—customer value is the difference between the prospective customer’s evaluation of all the benefits and costs of an offering and her or his evaluation of the costs and benefits of the perceived alternatives.</a:t>
            </a:r>
            <a:endParaRPr lang="en-US" dirty="0">
              <a:latin typeface="Arial" panose="020B060402020202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22535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customer value proposition is based on the difference between benefits the customer gets and the costs he or she assumes for different choices.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marketer can increase the value of the offering by raising functional, psychological, and monetary benefits and/or reducing the corresponding costs</a:t>
            </a:r>
            <a:endParaRPr lang="en-US" dirty="0">
              <a:latin typeface="Arial" panose="020B060402020202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30209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Very often, managers conduct a </a:t>
            </a:r>
            <a:r>
              <a:rPr lang="en-US" i="1" dirty="0"/>
              <a:t>customer value analysis </a:t>
            </a:r>
            <a:r>
              <a:rPr lang="en-US" dirty="0"/>
              <a:t>to reveal the company’s strengths and weaknesses relative to those of various competitors. </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26055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Very often, managers conduct a </a:t>
            </a:r>
            <a:r>
              <a:rPr lang="en-US" i="1" dirty="0"/>
              <a:t>customer value analysis </a:t>
            </a:r>
            <a:r>
              <a:rPr lang="en-US" dirty="0"/>
              <a:t>to reveal the company’s strengths and weaknesses relative to those of various competitors.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steps in this analysis are as follows: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1. Identify the relevant attributes and benefits that customers value. Customers are asked what attributes, benefits, and performance levels they look for in choosing a product and vendors. Attributes and benefits should be defined broadly to encompass all the inputs to customers’ decisions.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2. Assess the relative importance of these attributes and benefits. Customers are asked to rate the importance of different attributes and benefits. If their ratings diverge too much, the marketer should cluster the attributes and benefits into different segments.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3. Assess the company’s and competitors’ performance on the key attributes/benefits. If the company’s offer exceeds the competitor’s offer on all important attributes and benefits, the company can charge a higher price and thereby earning higher profits, or it can charge the same price and thereby gain more market share.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4. Monitor customer value over time. The company must periodically redo its studies of customer values and competitors’ standings as the economy, technology, and product features change.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Customer value analysis suggests that the seller must assess the total customer benefit and total customer cost associated with each competitor’s offer in order to know how its own offer rates in the buyer’s mind.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It also implies that the seller at a disadvantage has two alternatives: increase total customer benefit or decrease total customer cost.</a:t>
            </a:r>
            <a:endParaRPr lang="en-US" dirty="0">
              <a:latin typeface="Arial" panose="020B060402020202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91371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rPr>
              <a:t>The goal is to instill the brand in the minds of consumers to maximize the potential benefit to the firm.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Effective positioning helps guide marketing strategy by clarifying the brand’s essence, identifying the goals it helps the consumer achieve, and showing how it does so in a unique way. Everyone in the organization should understand the brand positioning and use it as the context for making decisions.</a:t>
            </a:r>
            <a:endParaRPr lang="en-US" dirty="0">
              <a:latin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262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rPr>
              <a:t>Decisions about the frame of reference are closely linked to target market decisions. </a:t>
            </a:r>
          </a:p>
          <a:p>
            <a:endParaRPr lang="en-US" dirty="0">
              <a:latin typeface="Arial" panose="020B0604020202020204" pitchFamily="34" charset="0"/>
            </a:endParaRPr>
          </a:p>
          <a:p>
            <a:r>
              <a:rPr lang="en-US" dirty="0">
                <a:latin typeface="Arial" panose="020B0604020202020204" pitchFamily="34" charset="0"/>
              </a:rPr>
              <a:t>Deciding to target a certain type of consumer can define the nature of competition because certain firms have decided to target that segment in the past (or plan to do so in the future) or because consumers in that segment may already look to certain products or brands in their purchase decisions.</a:t>
            </a:r>
          </a:p>
          <a:p>
            <a:endParaRPr lang="en-US" dirty="0">
              <a:latin typeface="Arial" panose="020B0604020202020204" pitchFamily="34" charset="0"/>
            </a:endParaRPr>
          </a:p>
          <a:p>
            <a:r>
              <a:rPr lang="en-US" dirty="0">
                <a:latin typeface="Arial" panose="020B0604020202020204" pitchFamily="34" charset="0"/>
              </a:rPr>
              <a:t>A good starting point in defining a competitive frame of reference for brand positioning is category membership—the products or sets of products with which a brand competes and that function as close substitutes. </a:t>
            </a:r>
          </a:p>
          <a:p>
            <a:endParaRPr lang="en-US" dirty="0">
              <a:latin typeface="Arial" panose="020B0604020202020204" pitchFamily="34" charset="0"/>
            </a:endParaRPr>
          </a:p>
          <a:p>
            <a:r>
              <a:rPr lang="en-US" dirty="0">
                <a:latin typeface="Arial" panose="020B0604020202020204" pitchFamily="34" charset="0"/>
              </a:rPr>
              <a:t>The range of a company</a:t>
            </a:r>
            <a:r>
              <a:rPr lang="en-US" altLang="en-US" dirty="0">
                <a:latin typeface="Arial" panose="020B0604020202020204" pitchFamily="34" charset="0"/>
              </a:rPr>
              <a:t>’</a:t>
            </a:r>
            <a:r>
              <a:rPr lang="en-US" dirty="0">
                <a:latin typeface="Arial" panose="020B0604020202020204" pitchFamily="34" charset="0"/>
              </a:rPr>
              <a:t>s actual and potential competitors, however, can be much broader than the obvious ones</a:t>
            </a:r>
            <a:r>
              <a:rPr lang="nl-NL" dirty="0">
                <a:latin typeface="Arial" panose="020B0604020202020204" pitchFamily="34" charset="0"/>
              </a:rPr>
              <a:t>. </a:t>
            </a:r>
            <a:endParaRPr lang="en-US" dirty="0">
              <a:latin typeface="Arial" panose="020B060402020202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80829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 /><Relationship Id="rId13" Type="http://schemas.openxmlformats.org/officeDocument/2006/relationships/slideLayout" Target="../slideLayouts/slideLayout14.xml" /><Relationship Id="rId3" Type="http://schemas.openxmlformats.org/officeDocument/2006/relationships/slideLayout" Target="../slideLayouts/slideLayout4.xml" /><Relationship Id="rId7" Type="http://schemas.openxmlformats.org/officeDocument/2006/relationships/slideLayout" Target="../slideLayouts/slideLayout8.xml" /><Relationship Id="rId12" Type="http://schemas.openxmlformats.org/officeDocument/2006/relationships/slideLayout" Target="../slideLayouts/slideLayout13.xml" /><Relationship Id="rId2" Type="http://schemas.openxmlformats.org/officeDocument/2006/relationships/slideLayout" Target="../slideLayouts/slideLayout3.xml" /><Relationship Id="rId1" Type="http://schemas.openxmlformats.org/officeDocument/2006/relationships/slideLayout" Target="../slideLayouts/slideLayout2.xml" /><Relationship Id="rId6" Type="http://schemas.openxmlformats.org/officeDocument/2006/relationships/slideLayout" Target="../slideLayouts/slideLayout7.xml" /><Relationship Id="rId11" Type="http://schemas.openxmlformats.org/officeDocument/2006/relationships/slideLayout" Target="../slideLayouts/slideLayout12.xml" /><Relationship Id="rId5" Type="http://schemas.openxmlformats.org/officeDocument/2006/relationships/slideLayout" Target="../slideLayouts/slideLayout6.xml" /><Relationship Id="rId15" Type="http://schemas.openxmlformats.org/officeDocument/2006/relationships/image" Target="../media/image1.jpg" /><Relationship Id="rId10" Type="http://schemas.openxmlformats.org/officeDocument/2006/relationships/slideLayout" Target="../slideLayouts/slideLayout11.xml" /><Relationship Id="rId4" Type="http://schemas.openxmlformats.org/officeDocument/2006/relationships/slideLayout" Target="../slideLayouts/slideLayout5.xml" /><Relationship Id="rId9" Type="http://schemas.openxmlformats.org/officeDocument/2006/relationships/slideLayout" Target="../slideLayouts/slideLayout10.xml" /><Relationship Id="rId14" Type="http://schemas.openxmlformats.org/officeDocument/2006/relationships/theme" Target="../theme/theme2.xml"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2022, 2016, 2012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5"/>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0" r:id="rId8"/>
    <p:sldLayoutId id="2147483671" r:id="rId9"/>
    <p:sldLayoutId id="2147483673" r:id="rId10"/>
    <p:sldLayoutId id="2147483670" r:id="rId11"/>
    <p:sldLayoutId id="2147483669" r:id="rId12"/>
    <p:sldLayoutId id="214748365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1.jp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3.xml" /></Relationships>
</file>

<file path=ppt/slides/_rels/slide12.xml.rels><?xml version="1.0" encoding="UTF-8" standalone="yes"?>
<Relationships xmlns="http://schemas.openxmlformats.org/package/2006/relationships"><Relationship Id="rId3" Type="http://schemas.openxmlformats.org/officeDocument/2006/relationships/image" Target="../media/image5.jpg" /><Relationship Id="rId2" Type="http://schemas.openxmlformats.org/officeDocument/2006/relationships/notesSlide" Target="../notesSlides/notesSlide11.xml" /><Relationship Id="rId1" Type="http://schemas.openxmlformats.org/officeDocument/2006/relationships/slideLayout" Target="../slideLayouts/slideLayout11.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3.xml" /></Relationships>
</file>

<file path=ppt/slides/_rels/slide1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13.xml" /><Relationship Id="rId1" Type="http://schemas.openxmlformats.org/officeDocument/2006/relationships/slideLayout" Target="../slideLayouts/slideLayout11.xml" /></Relationships>
</file>

<file path=ppt/slides/_rels/slide1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14.xml" /><Relationship Id="rId1" Type="http://schemas.openxmlformats.org/officeDocument/2006/relationships/slideLayout" Target="../slideLayouts/slideLayout11.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3.xml" /></Relationships>
</file>

<file path=ppt/slides/_rels/slide17.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6.xml" /><Relationship Id="rId1" Type="http://schemas.openxmlformats.org/officeDocument/2006/relationships/slideLayout" Target="../slideLayouts/slideLayout11.xml" /></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3.xml" /></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 /><Relationship Id="rId1" Type="http://schemas.openxmlformats.org/officeDocument/2006/relationships/slideLayout" Target="../slideLayouts/slideLayout3.xml" /></Relationships>
</file>

<file path=ppt/slides/_rels/slide21.xml.rels><?xml version="1.0" encoding="UTF-8" standalone="yes"?>
<Relationships xmlns="http://schemas.openxmlformats.org/package/2006/relationships"><Relationship Id="rId3" Type="http://schemas.openxmlformats.org/officeDocument/2006/relationships/image" Target="../media/image9.jpg" /><Relationship Id="rId2" Type="http://schemas.openxmlformats.org/officeDocument/2006/relationships/notesSlide" Target="../notesSlides/notesSlide20.xml" /><Relationship Id="rId1" Type="http://schemas.openxmlformats.org/officeDocument/2006/relationships/slideLayout" Target="../slideLayouts/slideLayout11.xml"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3.xml" /></Relationships>
</file>

<file path=ppt/slides/_rels/slide23.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22.xml" /><Relationship Id="rId1" Type="http://schemas.openxmlformats.org/officeDocument/2006/relationships/slideLayout" Target="../slideLayouts/slideLayout11.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3.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26.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24.xml" /><Relationship Id="rId1" Type="http://schemas.openxmlformats.org/officeDocument/2006/relationships/slideLayout" Target="../slideLayouts/slideLayout4.xml" /><Relationship Id="rId4" Type="http://schemas.openxmlformats.org/officeDocument/2006/relationships/image" Target="../media/image12.svg" /></Relationships>
</file>

<file path=ppt/slides/_rels/slide3.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2.xml" /><Relationship Id="rId1" Type="http://schemas.openxmlformats.org/officeDocument/2006/relationships/slideLayout" Target="../slideLayouts/slideLayout1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3" Type="http://schemas.openxmlformats.org/officeDocument/2006/relationships/image" Target="../media/image4.JPG" /><Relationship Id="rId2" Type="http://schemas.openxmlformats.org/officeDocument/2006/relationships/notesSlide" Target="../notesSlides/notesSlide8.xml" /><Relationship Id="rId1" Type="http://schemas.openxmlformats.org/officeDocument/2006/relationships/slideLayout" Target="../slideLayouts/slideLayout1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199" y="143692"/>
            <a:ext cx="8229601" cy="987333"/>
          </a:xfrm>
        </p:spPr>
        <p:txBody>
          <a:bodyPr anchor="ctr"/>
          <a:lstStyle/>
          <a:p>
            <a:r>
              <a:rPr lang="en-US" dirty="0"/>
              <a:t>Marketing Management</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solidFill>
                  <a:schemeClr val="tx2"/>
                </a:solidFill>
              </a:rPr>
              <a:t>Sixteenth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7</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786139"/>
          </a:xfrm>
        </p:spPr>
        <p:txBody>
          <a:bodyPr/>
          <a:lstStyle/>
          <a:p>
            <a:r>
              <a:rPr lang="en-US" sz="2400" dirty="0">
                <a:cs typeface="Avenir Black" charset="0"/>
              </a:rPr>
              <a:t>Crafting a Customer Value Proposition and Positioning</a:t>
            </a:r>
          </a:p>
        </p:txBody>
      </p:sp>
      <p:pic>
        <p:nvPicPr>
          <p:cNvPr id="9" name="Picture 8" descr="Front Cover: Marketing Management, Sixteenth Edition by Kotler, Keller and Chernev.">
            <a:extLst>
              <a:ext uri="{FF2B5EF4-FFF2-40B4-BE49-F238E27FC236}">
                <a16:creationId xmlns:a16="http://schemas.microsoft.com/office/drawing/2014/main" id="{67DBEC26-2F96-40C6-ABB9-0994C7F3CE27}"/>
              </a:ext>
            </a:extLst>
          </p:cNvPr>
          <p:cNvPicPr>
            <a:picLocks noChangeAspect="1"/>
          </p:cNvPicPr>
          <p:nvPr/>
        </p:nvPicPr>
        <p:blipFill>
          <a:blip r:embed="rId3"/>
          <a:stretch>
            <a:fillRect/>
          </a:stretch>
        </p:blipFill>
        <p:spPr>
          <a:xfrm>
            <a:off x="588058" y="1725745"/>
            <a:ext cx="3383061" cy="4378075"/>
          </a:xfrm>
          <a:prstGeom prst="rect">
            <a:avLst/>
          </a:prstGeom>
          <a:ln>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2022, 2016, 2012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6458-DBA1-4ECA-9E51-605C1D8D820B}"/>
              </a:ext>
            </a:extLst>
          </p:cNvPr>
          <p:cNvSpPr>
            <a:spLocks noGrp="1"/>
          </p:cNvSpPr>
          <p:nvPr>
            <p:ph type="title"/>
          </p:nvPr>
        </p:nvSpPr>
        <p:spPr/>
        <p:txBody>
          <a:bodyPr/>
          <a:lstStyle/>
          <a:p>
            <a:r>
              <a:rPr lang="en-US" dirty="0"/>
              <a:t>Choosing a Frame of Reference</a:t>
            </a:r>
            <a:endParaRPr lang="en-IN" dirty="0"/>
          </a:p>
        </p:txBody>
      </p:sp>
      <p:sp>
        <p:nvSpPr>
          <p:cNvPr id="3" name="Content Placeholder 2">
            <a:extLst>
              <a:ext uri="{FF2B5EF4-FFF2-40B4-BE49-F238E27FC236}">
                <a16:creationId xmlns:a16="http://schemas.microsoft.com/office/drawing/2014/main" id="{E2510431-99D3-4957-832E-D9EBA6503CAD}"/>
              </a:ext>
            </a:extLst>
          </p:cNvPr>
          <p:cNvSpPr>
            <a:spLocks noGrp="1"/>
          </p:cNvSpPr>
          <p:nvPr>
            <p:ph sz="quarter" idx="13"/>
          </p:nvPr>
        </p:nvSpPr>
        <p:spPr/>
        <p:txBody>
          <a:bodyPr/>
          <a:lstStyle/>
          <a:p>
            <a:r>
              <a:rPr lang="en-US" b="1" dirty="0"/>
              <a:t>Frame of reference</a:t>
            </a:r>
          </a:p>
          <a:p>
            <a:pPr lvl="1"/>
            <a:r>
              <a:rPr lang="en-US" dirty="0"/>
              <a:t>Serves as a benchmark against which customers can evaluate the benefits of a company’s offering</a:t>
            </a:r>
          </a:p>
        </p:txBody>
      </p:sp>
    </p:spTree>
    <p:extLst>
      <p:ext uri="{BB962C8B-B14F-4D97-AF65-F5344CB8AC3E}">
        <p14:creationId xmlns:p14="http://schemas.microsoft.com/office/powerpoint/2010/main" val="4245235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9539F-64A8-43B6-BBE1-4D7429918EEC}"/>
              </a:ext>
            </a:extLst>
          </p:cNvPr>
          <p:cNvSpPr>
            <a:spLocks noGrp="1"/>
          </p:cNvSpPr>
          <p:nvPr>
            <p:ph type="title"/>
          </p:nvPr>
        </p:nvSpPr>
        <p:spPr>
          <a:xfrm>
            <a:off x="457200" y="215371"/>
            <a:ext cx="7892041" cy="1097279"/>
          </a:xfrm>
        </p:spPr>
        <p:txBody>
          <a:bodyPr/>
          <a:lstStyle/>
          <a:p>
            <a:r>
              <a:rPr lang="en-US" sz="3200" dirty="0"/>
              <a:t>Points of Difference and Points of Parity </a:t>
            </a:r>
            <a:r>
              <a:rPr lang="en-US" sz="2000" b="0" dirty="0"/>
              <a:t>(1 of 5)</a:t>
            </a:r>
            <a:endParaRPr lang="en-IN" sz="2000" b="0" dirty="0"/>
          </a:p>
        </p:txBody>
      </p:sp>
      <p:sp>
        <p:nvSpPr>
          <p:cNvPr id="3" name="Content Placeholder 2">
            <a:extLst>
              <a:ext uri="{FF2B5EF4-FFF2-40B4-BE49-F238E27FC236}">
                <a16:creationId xmlns:a16="http://schemas.microsoft.com/office/drawing/2014/main" id="{571EF518-D094-411C-9506-E364C6FA1FD4}"/>
              </a:ext>
            </a:extLst>
          </p:cNvPr>
          <p:cNvSpPr>
            <a:spLocks noGrp="1"/>
          </p:cNvSpPr>
          <p:nvPr>
            <p:ph sz="quarter" idx="13"/>
          </p:nvPr>
        </p:nvSpPr>
        <p:spPr/>
        <p:txBody>
          <a:bodyPr/>
          <a:lstStyle/>
          <a:p>
            <a:r>
              <a:rPr lang="en-US" b="1" dirty="0"/>
              <a:t>Points of difference (P</a:t>
            </a:r>
            <a:r>
              <a:rPr lang="en-US" sz="100" b="1" dirty="0"/>
              <a:t> </a:t>
            </a:r>
            <a:r>
              <a:rPr lang="en-US" b="1" dirty="0"/>
              <a:t>O</a:t>
            </a:r>
            <a:r>
              <a:rPr lang="en-US" sz="100" b="1" dirty="0"/>
              <a:t> </a:t>
            </a:r>
            <a:r>
              <a:rPr lang="en-US" b="1" dirty="0"/>
              <a:t>D</a:t>
            </a:r>
            <a:r>
              <a:rPr lang="en-US" sz="100" b="1" dirty="0"/>
              <a:t> </a:t>
            </a:r>
            <a:r>
              <a:rPr lang="en-US" b="1" dirty="0"/>
              <a:t>s)</a:t>
            </a:r>
          </a:p>
          <a:p>
            <a:pPr lvl="1"/>
            <a:r>
              <a:rPr lang="en-US" dirty="0"/>
              <a:t>Attributes/benefits that consumers strongly associate with a brand, positively evaluate, and believe they could not find to the same extent with a competitive brand</a:t>
            </a:r>
          </a:p>
        </p:txBody>
      </p:sp>
    </p:spTree>
    <p:extLst>
      <p:ext uri="{BB962C8B-B14F-4D97-AF65-F5344CB8AC3E}">
        <p14:creationId xmlns:p14="http://schemas.microsoft.com/office/powerpoint/2010/main" val="1231077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9724-68D6-46B1-A4F7-0A10577EA4AC}"/>
              </a:ext>
            </a:extLst>
          </p:cNvPr>
          <p:cNvSpPr>
            <a:spLocks noGrp="1"/>
          </p:cNvSpPr>
          <p:nvPr>
            <p:ph type="title"/>
          </p:nvPr>
        </p:nvSpPr>
        <p:spPr>
          <a:xfrm>
            <a:off x="457200" y="215371"/>
            <a:ext cx="7644214" cy="1097279"/>
          </a:xfrm>
        </p:spPr>
        <p:txBody>
          <a:bodyPr/>
          <a:lstStyle/>
          <a:p>
            <a:r>
              <a:rPr lang="en-US" sz="3200" dirty="0"/>
              <a:t>Points of Difference and Points of Parity </a:t>
            </a:r>
            <a:r>
              <a:rPr lang="en-US" sz="2000" b="0" dirty="0"/>
              <a:t>(2 of 5)</a:t>
            </a:r>
            <a:endParaRPr lang="en-IN" sz="2000" b="0" dirty="0"/>
          </a:p>
        </p:txBody>
      </p:sp>
      <p:sp>
        <p:nvSpPr>
          <p:cNvPr id="4" name="Content Placeholder 3">
            <a:extLst>
              <a:ext uri="{FF2B5EF4-FFF2-40B4-BE49-F238E27FC236}">
                <a16:creationId xmlns:a16="http://schemas.microsoft.com/office/drawing/2014/main" id="{51396730-9A25-4A1A-B5BD-83D5C9F9B7C3}"/>
              </a:ext>
            </a:extLst>
          </p:cNvPr>
          <p:cNvSpPr>
            <a:spLocks noGrp="1"/>
          </p:cNvSpPr>
          <p:nvPr>
            <p:ph sz="quarter" idx="15"/>
          </p:nvPr>
        </p:nvSpPr>
        <p:spPr>
          <a:xfrm>
            <a:off x="457200" y="1558412"/>
            <a:ext cx="3815697" cy="2851217"/>
          </a:xfrm>
        </p:spPr>
        <p:txBody>
          <a:bodyPr/>
          <a:lstStyle/>
          <a:p>
            <a:r>
              <a:rPr lang="en-US" dirty="0"/>
              <a:t>P</a:t>
            </a:r>
            <a:r>
              <a:rPr lang="en-US" sz="100" dirty="0"/>
              <a:t> </a:t>
            </a:r>
            <a:r>
              <a:rPr lang="en-US" dirty="0"/>
              <a:t>O</a:t>
            </a:r>
            <a:r>
              <a:rPr lang="en-US" sz="100" dirty="0"/>
              <a:t> </a:t>
            </a:r>
            <a:r>
              <a:rPr lang="en-US" dirty="0"/>
              <a:t>D criteria</a:t>
            </a:r>
          </a:p>
          <a:p>
            <a:pPr lvl="1"/>
            <a:r>
              <a:rPr lang="en-US" dirty="0"/>
              <a:t>Desirable</a:t>
            </a:r>
          </a:p>
          <a:p>
            <a:pPr lvl="1"/>
            <a:r>
              <a:rPr lang="en-US" dirty="0"/>
              <a:t>Deliverable</a:t>
            </a:r>
          </a:p>
          <a:p>
            <a:pPr lvl="1"/>
            <a:r>
              <a:rPr lang="en-US" dirty="0"/>
              <a:t>Differentiating</a:t>
            </a:r>
          </a:p>
        </p:txBody>
      </p:sp>
      <p:pic>
        <p:nvPicPr>
          <p:cNvPr id="8" name="Content Placeholder 7">
            <a:extLst>
              <a:ext uri="{FF2B5EF4-FFF2-40B4-BE49-F238E27FC236}">
                <a16:creationId xmlns:a16="http://schemas.microsoft.com/office/drawing/2014/main" id="{B692FBF3-0B96-4AAC-9EB3-D7FDE3AC52DF}"/>
              </a:ext>
            </a:extLst>
          </p:cNvPr>
          <p:cNvPicPr>
            <a:picLocks noGrp="1" noChangeAspect="1"/>
          </p:cNvPicPr>
          <p:nvPr>
            <p:ph sz="quarter" idx="13"/>
          </p:nvPr>
        </p:nvPicPr>
        <p:blipFill>
          <a:blip r:embed="rId3"/>
          <a:stretch>
            <a:fillRect/>
          </a:stretch>
        </p:blipFill>
        <p:spPr>
          <a:xfrm>
            <a:off x="3616726" y="1936072"/>
            <a:ext cx="4484688" cy="3363516"/>
          </a:xfrm>
        </p:spPr>
      </p:pic>
    </p:spTree>
    <p:extLst>
      <p:ext uri="{BB962C8B-B14F-4D97-AF65-F5344CB8AC3E}">
        <p14:creationId xmlns:p14="http://schemas.microsoft.com/office/powerpoint/2010/main" val="1239936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9539F-64A8-43B6-BBE1-4D7429918EEC}"/>
              </a:ext>
            </a:extLst>
          </p:cNvPr>
          <p:cNvSpPr>
            <a:spLocks noGrp="1"/>
          </p:cNvSpPr>
          <p:nvPr>
            <p:ph type="title"/>
          </p:nvPr>
        </p:nvSpPr>
        <p:spPr>
          <a:xfrm>
            <a:off x="457200" y="215371"/>
            <a:ext cx="7892041" cy="1097279"/>
          </a:xfrm>
        </p:spPr>
        <p:txBody>
          <a:bodyPr/>
          <a:lstStyle/>
          <a:p>
            <a:r>
              <a:rPr lang="en-US" sz="3200" dirty="0"/>
              <a:t>Points of Difference and Points of Parity </a:t>
            </a:r>
            <a:r>
              <a:rPr lang="en-US" sz="2000" b="0" dirty="0"/>
              <a:t>(3 of 5)</a:t>
            </a:r>
            <a:endParaRPr lang="en-IN" sz="2000" b="0" dirty="0"/>
          </a:p>
        </p:txBody>
      </p:sp>
      <p:sp>
        <p:nvSpPr>
          <p:cNvPr id="3" name="Content Placeholder 2">
            <a:extLst>
              <a:ext uri="{FF2B5EF4-FFF2-40B4-BE49-F238E27FC236}">
                <a16:creationId xmlns:a16="http://schemas.microsoft.com/office/drawing/2014/main" id="{571EF518-D094-411C-9506-E364C6FA1FD4}"/>
              </a:ext>
            </a:extLst>
          </p:cNvPr>
          <p:cNvSpPr>
            <a:spLocks noGrp="1"/>
          </p:cNvSpPr>
          <p:nvPr>
            <p:ph sz="quarter" idx="13"/>
          </p:nvPr>
        </p:nvSpPr>
        <p:spPr/>
        <p:txBody>
          <a:bodyPr/>
          <a:lstStyle/>
          <a:p>
            <a:r>
              <a:rPr lang="en-US" b="1" dirty="0"/>
              <a:t>Points of parity (P</a:t>
            </a:r>
            <a:r>
              <a:rPr lang="en-US" sz="100" b="1" dirty="0"/>
              <a:t> </a:t>
            </a:r>
            <a:r>
              <a:rPr lang="en-US" b="1" dirty="0"/>
              <a:t>O</a:t>
            </a:r>
            <a:r>
              <a:rPr lang="en-US" sz="100" b="1" dirty="0"/>
              <a:t> </a:t>
            </a:r>
            <a:r>
              <a:rPr lang="en-US" b="1" dirty="0"/>
              <a:t>P</a:t>
            </a:r>
            <a:r>
              <a:rPr lang="en-US" sz="100" b="1" dirty="0"/>
              <a:t> </a:t>
            </a:r>
            <a:r>
              <a:rPr lang="en-US" b="1" dirty="0"/>
              <a:t>s)</a:t>
            </a:r>
          </a:p>
          <a:p>
            <a:pPr lvl="1"/>
            <a:r>
              <a:rPr lang="en-US" dirty="0"/>
              <a:t>Attribute/benefit associations that are not necessarily unique to the brand but may in fact be shared with other brands</a:t>
            </a:r>
          </a:p>
        </p:txBody>
      </p:sp>
    </p:spTree>
    <p:extLst>
      <p:ext uri="{BB962C8B-B14F-4D97-AF65-F5344CB8AC3E}">
        <p14:creationId xmlns:p14="http://schemas.microsoft.com/office/powerpoint/2010/main" val="3740076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9724-68D6-46B1-A4F7-0A10577EA4AC}"/>
              </a:ext>
            </a:extLst>
          </p:cNvPr>
          <p:cNvSpPr>
            <a:spLocks noGrp="1"/>
          </p:cNvSpPr>
          <p:nvPr>
            <p:ph type="title"/>
          </p:nvPr>
        </p:nvSpPr>
        <p:spPr>
          <a:xfrm>
            <a:off x="457200" y="215371"/>
            <a:ext cx="7644214" cy="1097279"/>
          </a:xfrm>
        </p:spPr>
        <p:txBody>
          <a:bodyPr/>
          <a:lstStyle/>
          <a:p>
            <a:r>
              <a:rPr lang="en-US" sz="3200" dirty="0"/>
              <a:t>Points of Difference and Points of Parity </a:t>
            </a:r>
            <a:r>
              <a:rPr lang="en-US" sz="2000" b="0" dirty="0"/>
              <a:t>(4 of 5)</a:t>
            </a:r>
            <a:endParaRPr lang="en-IN" sz="2000" b="0" dirty="0"/>
          </a:p>
        </p:txBody>
      </p:sp>
      <p:sp>
        <p:nvSpPr>
          <p:cNvPr id="4" name="Content Placeholder 3">
            <a:extLst>
              <a:ext uri="{FF2B5EF4-FFF2-40B4-BE49-F238E27FC236}">
                <a16:creationId xmlns:a16="http://schemas.microsoft.com/office/drawing/2014/main" id="{51396730-9A25-4A1A-B5BD-83D5C9F9B7C3}"/>
              </a:ext>
            </a:extLst>
          </p:cNvPr>
          <p:cNvSpPr>
            <a:spLocks noGrp="1"/>
          </p:cNvSpPr>
          <p:nvPr>
            <p:ph sz="quarter" idx="15"/>
          </p:nvPr>
        </p:nvSpPr>
        <p:spPr>
          <a:xfrm>
            <a:off x="457200" y="1558412"/>
            <a:ext cx="2901297" cy="2851217"/>
          </a:xfrm>
        </p:spPr>
        <p:txBody>
          <a:bodyPr/>
          <a:lstStyle/>
          <a:p>
            <a:r>
              <a:rPr lang="en-US" dirty="0"/>
              <a:t>P</a:t>
            </a:r>
            <a:r>
              <a:rPr lang="en-US" sz="100" dirty="0"/>
              <a:t> </a:t>
            </a:r>
            <a:r>
              <a:rPr lang="en-US" dirty="0"/>
              <a:t>O</a:t>
            </a:r>
            <a:r>
              <a:rPr lang="en-US" sz="100" dirty="0"/>
              <a:t> </a:t>
            </a:r>
            <a:r>
              <a:rPr lang="en-US" dirty="0"/>
              <a:t>P forms</a:t>
            </a:r>
          </a:p>
          <a:p>
            <a:pPr lvl="1"/>
            <a:r>
              <a:rPr lang="en-US" dirty="0"/>
              <a:t>Category</a:t>
            </a:r>
          </a:p>
          <a:p>
            <a:pPr lvl="1"/>
            <a:r>
              <a:rPr lang="en-US" dirty="0"/>
              <a:t>Correlational</a:t>
            </a:r>
          </a:p>
          <a:p>
            <a:pPr lvl="1"/>
            <a:r>
              <a:rPr lang="en-US" dirty="0"/>
              <a:t>Competitive</a:t>
            </a:r>
          </a:p>
        </p:txBody>
      </p:sp>
      <p:pic>
        <p:nvPicPr>
          <p:cNvPr id="6" name="Content Placeholder 5" descr="Three cards labeled Visa, MasterCard, and American Express.">
            <a:extLst>
              <a:ext uri="{FF2B5EF4-FFF2-40B4-BE49-F238E27FC236}">
                <a16:creationId xmlns:a16="http://schemas.microsoft.com/office/drawing/2014/main" id="{6C275B5F-CF2F-4C7E-87E8-9934368B3746}"/>
              </a:ext>
            </a:extLst>
          </p:cNvPr>
          <p:cNvPicPr>
            <a:picLocks noGrp="1" noChangeAspect="1"/>
          </p:cNvPicPr>
          <p:nvPr>
            <p:ph sz="quarter" idx="13"/>
          </p:nvPr>
        </p:nvPicPr>
        <p:blipFill>
          <a:blip r:embed="rId3"/>
          <a:stretch>
            <a:fillRect/>
          </a:stretch>
        </p:blipFill>
        <p:spPr>
          <a:xfrm>
            <a:off x="4006173" y="2135490"/>
            <a:ext cx="4462659" cy="3164098"/>
          </a:xfrm>
          <a:prstGeom prst="rect">
            <a:avLst/>
          </a:prstGeom>
        </p:spPr>
      </p:pic>
    </p:spTree>
    <p:extLst>
      <p:ext uri="{BB962C8B-B14F-4D97-AF65-F5344CB8AC3E}">
        <p14:creationId xmlns:p14="http://schemas.microsoft.com/office/powerpoint/2010/main" val="1463292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9724-68D6-46B1-A4F7-0A10577EA4AC}"/>
              </a:ext>
            </a:extLst>
          </p:cNvPr>
          <p:cNvSpPr>
            <a:spLocks noGrp="1"/>
          </p:cNvSpPr>
          <p:nvPr>
            <p:ph type="title"/>
          </p:nvPr>
        </p:nvSpPr>
        <p:spPr>
          <a:xfrm>
            <a:off x="457200" y="215371"/>
            <a:ext cx="7644214" cy="1097279"/>
          </a:xfrm>
        </p:spPr>
        <p:txBody>
          <a:bodyPr/>
          <a:lstStyle/>
          <a:p>
            <a:r>
              <a:rPr lang="en-US" dirty="0"/>
              <a:t>P</a:t>
            </a:r>
            <a:r>
              <a:rPr lang="en-US" sz="100" dirty="0"/>
              <a:t> </a:t>
            </a:r>
            <a:r>
              <a:rPr lang="en-US" dirty="0"/>
              <a:t>O</a:t>
            </a:r>
            <a:r>
              <a:rPr lang="en-US" sz="100" dirty="0"/>
              <a:t> </a:t>
            </a:r>
            <a:r>
              <a:rPr lang="en-US" dirty="0"/>
              <a:t>P v</a:t>
            </a:r>
            <a:r>
              <a:rPr lang="en-US" sz="100" dirty="0"/>
              <a:t>ersu</a:t>
            </a:r>
            <a:r>
              <a:rPr lang="en-US" dirty="0"/>
              <a:t>s P</a:t>
            </a:r>
            <a:r>
              <a:rPr lang="en-US" sz="100" dirty="0"/>
              <a:t> </a:t>
            </a:r>
            <a:r>
              <a:rPr lang="en-US" dirty="0"/>
              <a:t>O</a:t>
            </a:r>
            <a:r>
              <a:rPr lang="en-US" sz="100" dirty="0"/>
              <a:t> </a:t>
            </a:r>
            <a:r>
              <a:rPr lang="en-US" dirty="0"/>
              <a:t>D</a:t>
            </a:r>
            <a:endParaRPr lang="en-IN" b="0" dirty="0"/>
          </a:p>
        </p:txBody>
      </p:sp>
      <p:sp>
        <p:nvSpPr>
          <p:cNvPr id="4" name="Content Placeholder 3">
            <a:extLst>
              <a:ext uri="{FF2B5EF4-FFF2-40B4-BE49-F238E27FC236}">
                <a16:creationId xmlns:a16="http://schemas.microsoft.com/office/drawing/2014/main" id="{51396730-9A25-4A1A-B5BD-83D5C9F9B7C3}"/>
              </a:ext>
            </a:extLst>
          </p:cNvPr>
          <p:cNvSpPr>
            <a:spLocks noGrp="1"/>
          </p:cNvSpPr>
          <p:nvPr>
            <p:ph sz="quarter" idx="15"/>
          </p:nvPr>
        </p:nvSpPr>
        <p:spPr>
          <a:xfrm>
            <a:off x="457200" y="1558413"/>
            <a:ext cx="6738359" cy="1097280"/>
          </a:xfrm>
        </p:spPr>
        <p:txBody>
          <a:bodyPr/>
          <a:lstStyle/>
          <a:p>
            <a:r>
              <a:rPr lang="en-US" dirty="0"/>
              <a:t>Multiple Frames of Reference</a:t>
            </a:r>
          </a:p>
          <a:p>
            <a:r>
              <a:rPr lang="en-US" dirty="0"/>
              <a:t>Straddle Positioning</a:t>
            </a:r>
          </a:p>
        </p:txBody>
      </p:sp>
      <p:pic>
        <p:nvPicPr>
          <p:cNvPr id="7" name="Content Placeholder 6" descr="A B M W driving on the road.">
            <a:extLst>
              <a:ext uri="{FF2B5EF4-FFF2-40B4-BE49-F238E27FC236}">
                <a16:creationId xmlns:a16="http://schemas.microsoft.com/office/drawing/2014/main" id="{647EC9C4-1355-4B63-AFAC-ACD0BD6F7C35}"/>
              </a:ext>
            </a:extLst>
          </p:cNvPr>
          <p:cNvPicPr>
            <a:picLocks noGrp="1" noChangeAspect="1"/>
          </p:cNvPicPr>
          <p:nvPr>
            <p:ph sz="quarter" idx="13"/>
          </p:nvPr>
        </p:nvPicPr>
        <p:blipFill>
          <a:blip r:embed="rId3"/>
          <a:stretch>
            <a:fillRect/>
          </a:stretch>
        </p:blipFill>
        <p:spPr>
          <a:xfrm>
            <a:off x="1958717" y="3071345"/>
            <a:ext cx="5703277" cy="3107839"/>
          </a:xfrm>
          <a:prstGeom prst="rect">
            <a:avLst/>
          </a:prstGeom>
        </p:spPr>
      </p:pic>
    </p:spTree>
    <p:extLst>
      <p:ext uri="{BB962C8B-B14F-4D97-AF65-F5344CB8AC3E}">
        <p14:creationId xmlns:p14="http://schemas.microsoft.com/office/powerpoint/2010/main" val="2215192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9539F-64A8-43B6-BBE1-4D7429918EEC}"/>
              </a:ext>
            </a:extLst>
          </p:cNvPr>
          <p:cNvSpPr>
            <a:spLocks noGrp="1"/>
          </p:cNvSpPr>
          <p:nvPr>
            <p:ph type="title"/>
          </p:nvPr>
        </p:nvSpPr>
        <p:spPr>
          <a:xfrm>
            <a:off x="457200" y="215371"/>
            <a:ext cx="7892041" cy="1097279"/>
          </a:xfrm>
        </p:spPr>
        <p:txBody>
          <a:bodyPr/>
          <a:lstStyle/>
          <a:p>
            <a:r>
              <a:rPr lang="en-US" sz="3200" dirty="0"/>
              <a:t>Points of Difference and Points of Parity </a:t>
            </a:r>
            <a:r>
              <a:rPr lang="en-US" sz="2000" b="0" dirty="0"/>
              <a:t>(5 of 5)</a:t>
            </a:r>
            <a:endParaRPr lang="en-IN" sz="2000" b="0" dirty="0"/>
          </a:p>
        </p:txBody>
      </p:sp>
      <p:sp>
        <p:nvSpPr>
          <p:cNvPr id="3" name="Content Placeholder 2">
            <a:extLst>
              <a:ext uri="{FF2B5EF4-FFF2-40B4-BE49-F238E27FC236}">
                <a16:creationId xmlns:a16="http://schemas.microsoft.com/office/drawing/2014/main" id="{571EF518-D094-411C-9506-E364C6FA1FD4}"/>
              </a:ext>
            </a:extLst>
          </p:cNvPr>
          <p:cNvSpPr>
            <a:spLocks noGrp="1"/>
          </p:cNvSpPr>
          <p:nvPr>
            <p:ph sz="quarter" idx="13"/>
          </p:nvPr>
        </p:nvSpPr>
        <p:spPr/>
        <p:txBody>
          <a:bodyPr/>
          <a:lstStyle/>
          <a:p>
            <a:r>
              <a:rPr lang="en-US" b="1" dirty="0"/>
              <a:t>Perceptual maps</a:t>
            </a:r>
          </a:p>
          <a:p>
            <a:pPr lvl="1"/>
            <a:r>
              <a:rPr lang="en-US" dirty="0"/>
              <a:t>Visual representations of consumer perceptions and preferences</a:t>
            </a:r>
          </a:p>
        </p:txBody>
      </p:sp>
    </p:spTree>
    <p:extLst>
      <p:ext uri="{BB962C8B-B14F-4D97-AF65-F5344CB8AC3E}">
        <p14:creationId xmlns:p14="http://schemas.microsoft.com/office/powerpoint/2010/main" val="1081088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9724-68D6-46B1-A4F7-0A10577EA4AC}"/>
              </a:ext>
            </a:extLst>
          </p:cNvPr>
          <p:cNvSpPr>
            <a:spLocks noGrp="1"/>
          </p:cNvSpPr>
          <p:nvPr>
            <p:ph type="title"/>
          </p:nvPr>
        </p:nvSpPr>
        <p:spPr>
          <a:xfrm>
            <a:off x="457199" y="215371"/>
            <a:ext cx="8592797" cy="1097279"/>
          </a:xfrm>
        </p:spPr>
        <p:txBody>
          <a:bodyPr/>
          <a:lstStyle/>
          <a:p>
            <a:r>
              <a:rPr lang="en-US" dirty="0"/>
              <a:t>Creating a Sustainable Advantage </a:t>
            </a:r>
            <a:r>
              <a:rPr lang="en-US" sz="2000" b="0" dirty="0"/>
              <a:t>(1 of 2)</a:t>
            </a:r>
            <a:endParaRPr lang="en-IN" sz="2000" b="0" dirty="0"/>
          </a:p>
        </p:txBody>
      </p:sp>
      <p:sp>
        <p:nvSpPr>
          <p:cNvPr id="4" name="Content Placeholder 3">
            <a:extLst>
              <a:ext uri="{FF2B5EF4-FFF2-40B4-BE49-F238E27FC236}">
                <a16:creationId xmlns:a16="http://schemas.microsoft.com/office/drawing/2014/main" id="{51396730-9A25-4A1A-B5BD-83D5C9F9B7C3}"/>
              </a:ext>
            </a:extLst>
          </p:cNvPr>
          <p:cNvSpPr>
            <a:spLocks noGrp="1"/>
          </p:cNvSpPr>
          <p:nvPr>
            <p:ph sz="quarter" idx="15"/>
          </p:nvPr>
        </p:nvSpPr>
        <p:spPr>
          <a:xfrm>
            <a:off x="457201" y="1558413"/>
            <a:ext cx="3849556" cy="4321094"/>
          </a:xfrm>
        </p:spPr>
        <p:txBody>
          <a:bodyPr/>
          <a:lstStyle/>
          <a:p>
            <a:r>
              <a:rPr lang="en-US" b="1" dirty="0"/>
              <a:t>Competitive advantage</a:t>
            </a:r>
          </a:p>
          <a:p>
            <a:pPr lvl="1"/>
            <a:r>
              <a:rPr lang="en-US" dirty="0"/>
              <a:t>The ability to perform in one or more ways that competitors cannot or will not match</a:t>
            </a:r>
          </a:p>
          <a:p>
            <a:pPr lvl="2"/>
            <a:r>
              <a:rPr lang="en-US" dirty="0"/>
              <a:t>Leverageable advantage</a:t>
            </a:r>
          </a:p>
        </p:txBody>
      </p:sp>
      <p:pic>
        <p:nvPicPr>
          <p:cNvPr id="6" name="Content Placeholder 5" descr="The homepage of the Geico website featuring an advertisement on saving money.">
            <a:extLst>
              <a:ext uri="{FF2B5EF4-FFF2-40B4-BE49-F238E27FC236}">
                <a16:creationId xmlns:a16="http://schemas.microsoft.com/office/drawing/2014/main" id="{D8C34D23-F5D2-47A6-8265-8B3AA73B9DB9}"/>
              </a:ext>
            </a:extLst>
          </p:cNvPr>
          <p:cNvPicPr>
            <a:picLocks noGrp="1" noChangeAspect="1"/>
          </p:cNvPicPr>
          <p:nvPr>
            <p:ph sz="quarter" idx="13"/>
          </p:nvPr>
        </p:nvPicPr>
        <p:blipFill>
          <a:blip r:embed="rId3"/>
          <a:stretch>
            <a:fillRect/>
          </a:stretch>
        </p:blipFill>
        <p:spPr>
          <a:xfrm>
            <a:off x="4837245" y="2655693"/>
            <a:ext cx="3962743" cy="2688569"/>
          </a:xfrm>
          <a:prstGeom prst="rect">
            <a:avLst/>
          </a:prstGeom>
        </p:spPr>
      </p:pic>
    </p:spTree>
    <p:extLst>
      <p:ext uri="{BB962C8B-B14F-4D97-AF65-F5344CB8AC3E}">
        <p14:creationId xmlns:p14="http://schemas.microsoft.com/office/powerpoint/2010/main" val="4078176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0985-AE53-4515-8F8F-AE6BD33B8A09}"/>
              </a:ext>
            </a:extLst>
          </p:cNvPr>
          <p:cNvSpPr>
            <a:spLocks noGrp="1"/>
          </p:cNvSpPr>
          <p:nvPr>
            <p:ph type="title"/>
          </p:nvPr>
        </p:nvSpPr>
        <p:spPr>
          <a:xfrm>
            <a:off x="457200" y="215371"/>
            <a:ext cx="8584250" cy="1097279"/>
          </a:xfrm>
        </p:spPr>
        <p:txBody>
          <a:bodyPr/>
          <a:lstStyle/>
          <a:p>
            <a:r>
              <a:rPr lang="en-US" dirty="0"/>
              <a:t>Creating a Sustainable Advantage </a:t>
            </a:r>
            <a:r>
              <a:rPr lang="en-US" sz="2000" b="0" dirty="0"/>
              <a:t>(2 of 2)</a:t>
            </a:r>
            <a:endParaRPr lang="en-IN" sz="2000" b="0" dirty="0"/>
          </a:p>
        </p:txBody>
      </p:sp>
      <p:sp>
        <p:nvSpPr>
          <p:cNvPr id="3" name="Content Placeholder 2">
            <a:extLst>
              <a:ext uri="{FF2B5EF4-FFF2-40B4-BE49-F238E27FC236}">
                <a16:creationId xmlns:a16="http://schemas.microsoft.com/office/drawing/2014/main" id="{86F82523-0AB6-4329-B4AD-F1A100D71A62}"/>
              </a:ext>
            </a:extLst>
          </p:cNvPr>
          <p:cNvSpPr>
            <a:spLocks noGrp="1"/>
          </p:cNvSpPr>
          <p:nvPr>
            <p:ph sz="quarter" idx="13"/>
          </p:nvPr>
        </p:nvSpPr>
        <p:spPr/>
        <p:txBody>
          <a:bodyPr/>
          <a:lstStyle/>
          <a:p>
            <a:r>
              <a:rPr lang="en-US" dirty="0"/>
              <a:t>Three core strategies:</a:t>
            </a:r>
          </a:p>
          <a:p>
            <a:pPr lvl="1"/>
            <a:r>
              <a:rPr lang="en-US" dirty="0"/>
              <a:t>Differentiate on an existing attribute</a:t>
            </a:r>
          </a:p>
          <a:p>
            <a:pPr lvl="1"/>
            <a:r>
              <a:rPr lang="en-US" dirty="0"/>
              <a:t>Introduce a new attribute</a:t>
            </a:r>
          </a:p>
          <a:p>
            <a:pPr lvl="1"/>
            <a:r>
              <a:rPr lang="en-US" dirty="0"/>
              <a:t>Build a strong brand</a:t>
            </a:r>
          </a:p>
        </p:txBody>
      </p:sp>
    </p:spTree>
    <p:extLst>
      <p:ext uri="{BB962C8B-B14F-4D97-AF65-F5344CB8AC3E}">
        <p14:creationId xmlns:p14="http://schemas.microsoft.com/office/powerpoint/2010/main" val="157908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45D0F-96A4-4209-AEE2-CEDA1CCE6E77}"/>
              </a:ext>
            </a:extLst>
          </p:cNvPr>
          <p:cNvSpPr>
            <a:spLocks noGrp="1"/>
          </p:cNvSpPr>
          <p:nvPr>
            <p:ph type="title"/>
          </p:nvPr>
        </p:nvSpPr>
        <p:spPr/>
        <p:txBody>
          <a:bodyPr/>
          <a:lstStyle/>
          <a:p>
            <a:r>
              <a:rPr lang="en-US" dirty="0"/>
              <a:t>Communicating the Positioning </a:t>
            </a:r>
            <a:r>
              <a:rPr lang="en-US" sz="2000" b="0" dirty="0"/>
              <a:t>(1 of 5)</a:t>
            </a:r>
            <a:endParaRPr lang="en-IN" sz="2000" b="0" dirty="0"/>
          </a:p>
        </p:txBody>
      </p:sp>
      <p:sp>
        <p:nvSpPr>
          <p:cNvPr id="3" name="Content Placeholder 2">
            <a:extLst>
              <a:ext uri="{FF2B5EF4-FFF2-40B4-BE49-F238E27FC236}">
                <a16:creationId xmlns:a16="http://schemas.microsoft.com/office/drawing/2014/main" id="{2C298380-458B-413C-AB27-1895DC0CF0C5}"/>
              </a:ext>
            </a:extLst>
          </p:cNvPr>
          <p:cNvSpPr>
            <a:spLocks noGrp="1"/>
          </p:cNvSpPr>
          <p:nvPr>
            <p:ph sz="quarter" idx="13"/>
          </p:nvPr>
        </p:nvSpPr>
        <p:spPr/>
        <p:txBody>
          <a:bodyPr/>
          <a:lstStyle/>
          <a:p>
            <a:r>
              <a:rPr lang="en-US" b="1" dirty="0"/>
              <a:t>Positioning statement</a:t>
            </a:r>
          </a:p>
          <a:p>
            <a:pPr lvl="1"/>
            <a:r>
              <a:rPr lang="en-US" dirty="0"/>
              <a:t>Communicating an offering’s category membership along with points of parity and points of difference, and developing a narrative to convey the offering’s positioning</a:t>
            </a:r>
          </a:p>
        </p:txBody>
      </p:sp>
    </p:spTree>
    <p:extLst>
      <p:ext uri="{BB962C8B-B14F-4D97-AF65-F5344CB8AC3E}">
        <p14:creationId xmlns:p14="http://schemas.microsoft.com/office/powerpoint/2010/main" val="1658632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7C792-CCA6-4BF3-B9D1-14E80F5F9431}"/>
              </a:ext>
            </a:extLst>
          </p:cNvPr>
          <p:cNvSpPr>
            <a:spLocks noGrp="1"/>
          </p:cNvSpPr>
          <p:nvPr>
            <p:ph type="title"/>
          </p:nvPr>
        </p:nvSpPr>
        <p:spPr/>
        <p:txBody>
          <a:bodyPr/>
          <a:lstStyle/>
          <a:p>
            <a:r>
              <a:rPr lang="en-IN" dirty="0"/>
              <a:t>Learning Objectives</a:t>
            </a:r>
          </a:p>
        </p:txBody>
      </p:sp>
      <p:sp>
        <p:nvSpPr>
          <p:cNvPr id="3" name="Content Placeholder 2">
            <a:extLst>
              <a:ext uri="{FF2B5EF4-FFF2-40B4-BE49-F238E27FC236}">
                <a16:creationId xmlns:a16="http://schemas.microsoft.com/office/drawing/2014/main" id="{41D2F18B-EFD3-4B30-AD93-E5D621FA9327}"/>
              </a:ext>
            </a:extLst>
          </p:cNvPr>
          <p:cNvSpPr>
            <a:spLocks noGrp="1"/>
          </p:cNvSpPr>
          <p:nvPr>
            <p:ph sz="quarter" idx="13"/>
          </p:nvPr>
        </p:nvSpPr>
        <p:spPr>
          <a:xfrm>
            <a:off x="457200" y="1554920"/>
            <a:ext cx="8463776" cy="4663335"/>
          </a:xfrm>
        </p:spPr>
        <p:txBody>
          <a:bodyPr/>
          <a:lstStyle/>
          <a:p>
            <a:pPr marL="432" indent="0">
              <a:buNone/>
            </a:pPr>
            <a:r>
              <a:rPr lang="en-US" b="1" dirty="0">
                <a:solidFill>
                  <a:srgbClr val="007FA3"/>
                </a:solidFill>
              </a:rPr>
              <a:t>7.1</a:t>
            </a:r>
            <a:r>
              <a:rPr lang="en-US" dirty="0">
                <a:solidFill>
                  <a:schemeClr val="tx1"/>
                </a:solidFill>
              </a:rPr>
              <a:t> Explain how a company should develop a value proposition and a positioning strategy.</a:t>
            </a:r>
          </a:p>
          <a:p>
            <a:pPr marL="432" indent="0">
              <a:buNone/>
            </a:pPr>
            <a:r>
              <a:rPr lang="en-US" b="1" dirty="0">
                <a:solidFill>
                  <a:srgbClr val="007FA3"/>
                </a:solidFill>
              </a:rPr>
              <a:t>7.2</a:t>
            </a:r>
            <a:r>
              <a:rPr lang="en-US" dirty="0">
                <a:solidFill>
                  <a:schemeClr val="tx1"/>
                </a:solidFill>
              </a:rPr>
              <a:t> Describe how a company chooses a frame of reference.</a:t>
            </a:r>
          </a:p>
          <a:p>
            <a:pPr marL="432" indent="0">
              <a:buNone/>
            </a:pPr>
            <a:r>
              <a:rPr lang="en-US" b="1" dirty="0">
                <a:solidFill>
                  <a:srgbClr val="007FA3"/>
                </a:solidFill>
              </a:rPr>
              <a:t>7.3</a:t>
            </a:r>
            <a:r>
              <a:rPr lang="en-US" dirty="0">
                <a:solidFill>
                  <a:schemeClr val="tx1"/>
                </a:solidFill>
              </a:rPr>
              <a:t> Discuss how a company identifies points of parity and points of difference.</a:t>
            </a:r>
          </a:p>
          <a:p>
            <a:pPr marL="432" indent="0">
              <a:buNone/>
            </a:pPr>
            <a:r>
              <a:rPr lang="en-US" b="1" dirty="0">
                <a:solidFill>
                  <a:srgbClr val="007FA3"/>
                </a:solidFill>
              </a:rPr>
              <a:t>7.4</a:t>
            </a:r>
            <a:r>
              <a:rPr lang="en-US" dirty="0">
                <a:solidFill>
                  <a:schemeClr val="tx1"/>
                </a:solidFill>
              </a:rPr>
              <a:t> Define the key strategies for creating a sustainable competitive advantage.</a:t>
            </a:r>
          </a:p>
          <a:p>
            <a:pPr marL="432" indent="0">
              <a:buNone/>
            </a:pPr>
            <a:r>
              <a:rPr lang="en-US" b="1" dirty="0">
                <a:solidFill>
                  <a:srgbClr val="007FA3"/>
                </a:solidFill>
              </a:rPr>
              <a:t>7.5</a:t>
            </a:r>
            <a:r>
              <a:rPr lang="en-US" dirty="0">
                <a:solidFill>
                  <a:schemeClr val="tx1"/>
                </a:solidFill>
              </a:rPr>
              <a:t> Identify alternative strategies to communicate the positioning of a company’s offerings.</a:t>
            </a:r>
          </a:p>
        </p:txBody>
      </p:sp>
    </p:spTree>
    <p:extLst>
      <p:ext uri="{BB962C8B-B14F-4D97-AF65-F5344CB8AC3E}">
        <p14:creationId xmlns:p14="http://schemas.microsoft.com/office/powerpoint/2010/main" val="1700139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45D0F-96A4-4209-AEE2-CEDA1CCE6E77}"/>
              </a:ext>
            </a:extLst>
          </p:cNvPr>
          <p:cNvSpPr>
            <a:spLocks noGrp="1"/>
          </p:cNvSpPr>
          <p:nvPr>
            <p:ph type="title"/>
          </p:nvPr>
        </p:nvSpPr>
        <p:spPr/>
        <p:txBody>
          <a:bodyPr/>
          <a:lstStyle/>
          <a:p>
            <a:r>
              <a:rPr lang="en-US" dirty="0"/>
              <a:t>Communicating the Positioning </a:t>
            </a:r>
            <a:r>
              <a:rPr lang="en-US" sz="2000" b="0" dirty="0"/>
              <a:t>(2 of 5)</a:t>
            </a:r>
            <a:endParaRPr lang="en-IN" sz="2000" b="0" dirty="0"/>
          </a:p>
        </p:txBody>
      </p:sp>
      <p:sp>
        <p:nvSpPr>
          <p:cNvPr id="3" name="Content Placeholder 2">
            <a:extLst>
              <a:ext uri="{FF2B5EF4-FFF2-40B4-BE49-F238E27FC236}">
                <a16:creationId xmlns:a16="http://schemas.microsoft.com/office/drawing/2014/main" id="{2C298380-458B-413C-AB27-1895DC0CF0C5}"/>
              </a:ext>
            </a:extLst>
          </p:cNvPr>
          <p:cNvSpPr>
            <a:spLocks noGrp="1"/>
          </p:cNvSpPr>
          <p:nvPr>
            <p:ph sz="quarter" idx="13"/>
          </p:nvPr>
        </p:nvSpPr>
        <p:spPr/>
        <p:txBody>
          <a:bodyPr/>
          <a:lstStyle/>
          <a:p>
            <a:r>
              <a:rPr lang="en-US" dirty="0"/>
              <a:t>Crafting a positioning statement</a:t>
            </a:r>
          </a:p>
          <a:p>
            <a:pPr lvl="1"/>
            <a:r>
              <a:rPr lang="en-US" b="1" dirty="0"/>
              <a:t>Attributes</a:t>
            </a:r>
            <a:r>
              <a:rPr lang="en-US" dirty="0"/>
              <a:t> that describe the offering v</a:t>
            </a:r>
            <a:r>
              <a:rPr lang="en-US" sz="100" dirty="0"/>
              <a:t>ersu</a:t>
            </a:r>
            <a:r>
              <a:rPr lang="en-US" dirty="0"/>
              <a:t>s </a:t>
            </a:r>
            <a:r>
              <a:rPr lang="en-US" b="1" dirty="0"/>
              <a:t>benefits</a:t>
            </a:r>
            <a:r>
              <a:rPr lang="en-US" dirty="0"/>
              <a:t> delivered by the attributes</a:t>
            </a:r>
          </a:p>
        </p:txBody>
      </p:sp>
    </p:spTree>
    <p:extLst>
      <p:ext uri="{BB962C8B-B14F-4D97-AF65-F5344CB8AC3E}">
        <p14:creationId xmlns:p14="http://schemas.microsoft.com/office/powerpoint/2010/main" val="666628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9724-68D6-46B1-A4F7-0A10577EA4AC}"/>
              </a:ext>
            </a:extLst>
          </p:cNvPr>
          <p:cNvSpPr>
            <a:spLocks noGrp="1"/>
          </p:cNvSpPr>
          <p:nvPr>
            <p:ph type="title"/>
          </p:nvPr>
        </p:nvSpPr>
        <p:spPr>
          <a:xfrm>
            <a:off x="457199" y="215371"/>
            <a:ext cx="8592797" cy="1097279"/>
          </a:xfrm>
        </p:spPr>
        <p:txBody>
          <a:bodyPr/>
          <a:lstStyle/>
          <a:p>
            <a:r>
              <a:rPr lang="en-US" dirty="0"/>
              <a:t>Communicating the Positioning </a:t>
            </a:r>
            <a:r>
              <a:rPr lang="en-US" sz="2000" b="0" dirty="0"/>
              <a:t>(3 of 5)</a:t>
            </a:r>
            <a:endParaRPr lang="en-IN" sz="2000" b="0" dirty="0"/>
          </a:p>
        </p:txBody>
      </p:sp>
      <p:sp>
        <p:nvSpPr>
          <p:cNvPr id="4" name="Content Placeholder 3">
            <a:extLst>
              <a:ext uri="{FF2B5EF4-FFF2-40B4-BE49-F238E27FC236}">
                <a16:creationId xmlns:a16="http://schemas.microsoft.com/office/drawing/2014/main" id="{51396730-9A25-4A1A-B5BD-83D5C9F9B7C3}"/>
              </a:ext>
            </a:extLst>
          </p:cNvPr>
          <p:cNvSpPr>
            <a:spLocks noGrp="1"/>
          </p:cNvSpPr>
          <p:nvPr>
            <p:ph sz="quarter" idx="15"/>
          </p:nvPr>
        </p:nvSpPr>
        <p:spPr>
          <a:xfrm>
            <a:off x="457200" y="1558413"/>
            <a:ext cx="7874949" cy="1894088"/>
          </a:xfrm>
        </p:spPr>
        <p:txBody>
          <a:bodyPr/>
          <a:lstStyle/>
          <a:p>
            <a:r>
              <a:rPr lang="en-US" dirty="0"/>
              <a:t>Communicating category membership</a:t>
            </a:r>
          </a:p>
          <a:p>
            <a:pPr lvl="1"/>
            <a:r>
              <a:rPr lang="en-US" dirty="0"/>
              <a:t>Announce category benefits</a:t>
            </a:r>
          </a:p>
          <a:p>
            <a:pPr lvl="1"/>
            <a:r>
              <a:rPr lang="en-US" dirty="0"/>
              <a:t>Compare to exemplars</a:t>
            </a:r>
          </a:p>
          <a:p>
            <a:pPr lvl="1"/>
            <a:r>
              <a:rPr lang="en-US" dirty="0"/>
              <a:t>Rely on the product descriptor</a:t>
            </a:r>
          </a:p>
        </p:txBody>
      </p:sp>
      <p:pic>
        <p:nvPicPr>
          <p:cNvPr id="8" name="Content Placeholder 7" descr="Text&#10;&#10;Description automatically generated">
            <a:extLst>
              <a:ext uri="{FF2B5EF4-FFF2-40B4-BE49-F238E27FC236}">
                <a16:creationId xmlns:a16="http://schemas.microsoft.com/office/drawing/2014/main" id="{387A9253-046D-42AC-8540-141EE6116B90}"/>
              </a:ext>
            </a:extLst>
          </p:cNvPr>
          <p:cNvPicPr>
            <a:picLocks noGrp="1" noChangeAspect="1"/>
          </p:cNvPicPr>
          <p:nvPr>
            <p:ph sz="quarter" idx="13"/>
          </p:nvPr>
        </p:nvPicPr>
        <p:blipFill>
          <a:blip r:embed="rId3"/>
          <a:stretch>
            <a:fillRect/>
          </a:stretch>
        </p:blipFill>
        <p:spPr>
          <a:xfrm>
            <a:off x="5870144" y="2183958"/>
            <a:ext cx="2816656" cy="3754438"/>
          </a:xfrm>
        </p:spPr>
      </p:pic>
    </p:spTree>
    <p:extLst>
      <p:ext uri="{BB962C8B-B14F-4D97-AF65-F5344CB8AC3E}">
        <p14:creationId xmlns:p14="http://schemas.microsoft.com/office/powerpoint/2010/main" val="1212408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45D0F-96A4-4209-AEE2-CEDA1CCE6E77}"/>
              </a:ext>
            </a:extLst>
          </p:cNvPr>
          <p:cNvSpPr>
            <a:spLocks noGrp="1"/>
          </p:cNvSpPr>
          <p:nvPr>
            <p:ph type="title"/>
          </p:nvPr>
        </p:nvSpPr>
        <p:spPr/>
        <p:txBody>
          <a:bodyPr/>
          <a:lstStyle/>
          <a:p>
            <a:r>
              <a:rPr lang="en-US" dirty="0"/>
              <a:t>Communicating the Positioning </a:t>
            </a:r>
            <a:r>
              <a:rPr lang="en-US" sz="2000" b="0" dirty="0"/>
              <a:t>(4 of 5)</a:t>
            </a:r>
            <a:endParaRPr lang="en-IN" sz="2000" b="0" dirty="0"/>
          </a:p>
        </p:txBody>
      </p:sp>
      <p:sp>
        <p:nvSpPr>
          <p:cNvPr id="3" name="Content Placeholder 2">
            <a:extLst>
              <a:ext uri="{FF2B5EF4-FFF2-40B4-BE49-F238E27FC236}">
                <a16:creationId xmlns:a16="http://schemas.microsoft.com/office/drawing/2014/main" id="{2C298380-458B-413C-AB27-1895DC0CF0C5}"/>
              </a:ext>
            </a:extLst>
          </p:cNvPr>
          <p:cNvSpPr>
            <a:spLocks noGrp="1"/>
          </p:cNvSpPr>
          <p:nvPr>
            <p:ph sz="quarter" idx="13"/>
          </p:nvPr>
        </p:nvSpPr>
        <p:spPr/>
        <p:txBody>
          <a:bodyPr/>
          <a:lstStyle/>
          <a:p>
            <a:r>
              <a:rPr lang="en-US" dirty="0"/>
              <a:t>Communicating conflicting benefits</a:t>
            </a:r>
          </a:p>
          <a:p>
            <a:pPr lvl="1"/>
            <a:r>
              <a:rPr lang="en-US" dirty="0"/>
              <a:t>Challenge: consumers want to maximize both of the negatively correlated attributes or benefits</a:t>
            </a:r>
          </a:p>
          <a:p>
            <a:pPr lvl="2"/>
            <a:r>
              <a:rPr lang="en-US" dirty="0"/>
              <a:t>Develop a product or service that performs well on both dimensions</a:t>
            </a:r>
          </a:p>
          <a:p>
            <a:pPr lvl="2"/>
            <a:r>
              <a:rPr lang="en-US" dirty="0"/>
              <a:t>Launch two different marketing campaigns</a:t>
            </a:r>
          </a:p>
        </p:txBody>
      </p:sp>
    </p:spTree>
    <p:extLst>
      <p:ext uri="{BB962C8B-B14F-4D97-AF65-F5344CB8AC3E}">
        <p14:creationId xmlns:p14="http://schemas.microsoft.com/office/powerpoint/2010/main" val="4153330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9724-68D6-46B1-A4F7-0A10577EA4AC}"/>
              </a:ext>
            </a:extLst>
          </p:cNvPr>
          <p:cNvSpPr>
            <a:spLocks noGrp="1"/>
          </p:cNvSpPr>
          <p:nvPr>
            <p:ph type="title"/>
          </p:nvPr>
        </p:nvSpPr>
        <p:spPr>
          <a:xfrm>
            <a:off x="457199" y="215371"/>
            <a:ext cx="8592797" cy="1097279"/>
          </a:xfrm>
        </p:spPr>
        <p:txBody>
          <a:bodyPr/>
          <a:lstStyle/>
          <a:p>
            <a:r>
              <a:rPr lang="en-US" dirty="0"/>
              <a:t>Communicating the Positioning </a:t>
            </a:r>
            <a:r>
              <a:rPr lang="en-US" sz="2000" b="0" dirty="0"/>
              <a:t>(5 of 5)</a:t>
            </a:r>
            <a:endParaRPr lang="en-IN" sz="2000" b="0" dirty="0"/>
          </a:p>
        </p:txBody>
      </p:sp>
      <p:sp>
        <p:nvSpPr>
          <p:cNvPr id="4" name="Content Placeholder 3">
            <a:extLst>
              <a:ext uri="{FF2B5EF4-FFF2-40B4-BE49-F238E27FC236}">
                <a16:creationId xmlns:a16="http://schemas.microsoft.com/office/drawing/2014/main" id="{51396730-9A25-4A1A-B5BD-83D5C9F9B7C3}"/>
              </a:ext>
            </a:extLst>
          </p:cNvPr>
          <p:cNvSpPr>
            <a:spLocks noGrp="1"/>
          </p:cNvSpPr>
          <p:nvPr>
            <p:ph sz="quarter" idx="15"/>
          </p:nvPr>
        </p:nvSpPr>
        <p:spPr>
          <a:xfrm>
            <a:off x="457200" y="1558412"/>
            <a:ext cx="4413903" cy="3996353"/>
          </a:xfrm>
        </p:spPr>
        <p:txBody>
          <a:bodyPr/>
          <a:lstStyle/>
          <a:p>
            <a:r>
              <a:rPr lang="en-US" dirty="0"/>
              <a:t>Positioning as storytelling</a:t>
            </a:r>
          </a:p>
          <a:p>
            <a:pPr lvl="1"/>
            <a:r>
              <a:rPr lang="en-US" dirty="0"/>
              <a:t>Narrative brandling</a:t>
            </a:r>
          </a:p>
          <a:p>
            <a:pPr lvl="2"/>
            <a:r>
              <a:rPr lang="en-US" dirty="0"/>
              <a:t>Setting</a:t>
            </a:r>
          </a:p>
          <a:p>
            <a:pPr lvl="2"/>
            <a:r>
              <a:rPr lang="en-US" dirty="0"/>
              <a:t>Cast</a:t>
            </a:r>
          </a:p>
          <a:p>
            <a:pPr lvl="2"/>
            <a:r>
              <a:rPr lang="en-US" dirty="0"/>
              <a:t>Narrative arc</a:t>
            </a:r>
          </a:p>
          <a:p>
            <a:pPr lvl="2"/>
            <a:r>
              <a:rPr lang="en-US" dirty="0"/>
              <a:t>Language</a:t>
            </a:r>
          </a:p>
          <a:p>
            <a:pPr lvl="1"/>
            <a:r>
              <a:rPr lang="en-US" dirty="0"/>
              <a:t>Primal branding</a:t>
            </a:r>
          </a:p>
        </p:txBody>
      </p:sp>
      <p:pic>
        <p:nvPicPr>
          <p:cNvPr id="6" name="Content Placeholder 5" descr="A bottle labeled Jim Beam.">
            <a:extLst>
              <a:ext uri="{FF2B5EF4-FFF2-40B4-BE49-F238E27FC236}">
                <a16:creationId xmlns:a16="http://schemas.microsoft.com/office/drawing/2014/main" id="{51BD4353-F2A3-4BB9-B0AD-B4EB43B8807F}"/>
              </a:ext>
            </a:extLst>
          </p:cNvPr>
          <p:cNvPicPr>
            <a:picLocks noGrp="1" noChangeAspect="1"/>
          </p:cNvPicPr>
          <p:nvPr>
            <p:ph sz="quarter" idx="13"/>
          </p:nvPr>
        </p:nvPicPr>
        <p:blipFill>
          <a:blip r:embed="rId3"/>
          <a:stretch>
            <a:fillRect/>
          </a:stretch>
        </p:blipFill>
        <p:spPr>
          <a:xfrm>
            <a:off x="6294182" y="1923122"/>
            <a:ext cx="1151419" cy="4171181"/>
          </a:xfrm>
          <a:prstGeom prst="rect">
            <a:avLst/>
          </a:prstGeom>
        </p:spPr>
      </p:pic>
    </p:spTree>
    <p:extLst>
      <p:ext uri="{BB962C8B-B14F-4D97-AF65-F5344CB8AC3E}">
        <p14:creationId xmlns:p14="http://schemas.microsoft.com/office/powerpoint/2010/main" val="2299904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AFDA-3D0A-4FE7-9736-A934DC38849F}"/>
              </a:ext>
            </a:extLst>
          </p:cNvPr>
          <p:cNvSpPr>
            <a:spLocks noGrp="1"/>
          </p:cNvSpPr>
          <p:nvPr>
            <p:ph type="title"/>
          </p:nvPr>
        </p:nvSpPr>
        <p:spPr/>
        <p:txBody>
          <a:bodyPr/>
          <a:lstStyle/>
          <a:p>
            <a:r>
              <a:rPr lang="en-IN" dirty="0"/>
              <a:t>Discussion Questions </a:t>
            </a:r>
            <a:r>
              <a:rPr lang="en-IN" sz="2000" b="0" dirty="0"/>
              <a:t>(1 of 2)</a:t>
            </a:r>
          </a:p>
        </p:txBody>
      </p:sp>
      <p:sp>
        <p:nvSpPr>
          <p:cNvPr id="3" name="Content Placeholder 2">
            <a:extLst>
              <a:ext uri="{FF2B5EF4-FFF2-40B4-BE49-F238E27FC236}">
                <a16:creationId xmlns:a16="http://schemas.microsoft.com/office/drawing/2014/main" id="{80D30A92-1607-4CF9-A94B-EAFB01CC197F}"/>
              </a:ext>
            </a:extLst>
          </p:cNvPr>
          <p:cNvSpPr>
            <a:spLocks noGrp="1"/>
          </p:cNvSpPr>
          <p:nvPr>
            <p:ph sz="quarter" idx="13"/>
          </p:nvPr>
        </p:nvSpPr>
        <p:spPr/>
        <p:txBody>
          <a:bodyPr/>
          <a:lstStyle/>
          <a:p>
            <a:r>
              <a:rPr lang="en-US" dirty="0"/>
              <a:t>Discuss the positioning strategies of C</a:t>
            </a:r>
            <a:r>
              <a:rPr lang="en-US" sz="100" dirty="0"/>
              <a:t> </a:t>
            </a:r>
            <a:r>
              <a:rPr lang="en-US" dirty="0"/>
              <a:t>V</a:t>
            </a:r>
            <a:r>
              <a:rPr lang="en-US" sz="100" dirty="0"/>
              <a:t> </a:t>
            </a:r>
            <a:r>
              <a:rPr lang="en-US" dirty="0"/>
              <a:t>S and Walgreens.</a:t>
            </a:r>
          </a:p>
          <a:p>
            <a:pPr lvl="1"/>
            <a:r>
              <a:rPr lang="en-US" dirty="0"/>
              <a:t>What value do they offer consumers?</a:t>
            </a:r>
          </a:p>
          <a:p>
            <a:pPr lvl="1"/>
            <a:r>
              <a:rPr lang="en-US" dirty="0"/>
              <a:t>How might the two chains define their frame of reference?</a:t>
            </a:r>
          </a:p>
          <a:p>
            <a:pPr lvl="1"/>
            <a:r>
              <a:rPr lang="en-US" dirty="0"/>
              <a:t>How would you describe their points of difference and points of parity relative to the competition?</a:t>
            </a:r>
            <a:endParaRPr lang="en-IN" dirty="0"/>
          </a:p>
        </p:txBody>
      </p:sp>
    </p:spTree>
    <p:extLst>
      <p:ext uri="{BB962C8B-B14F-4D97-AF65-F5344CB8AC3E}">
        <p14:creationId xmlns:p14="http://schemas.microsoft.com/office/powerpoint/2010/main" val="155044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AFDA-3D0A-4FE7-9736-A934DC38849F}"/>
              </a:ext>
            </a:extLst>
          </p:cNvPr>
          <p:cNvSpPr>
            <a:spLocks noGrp="1"/>
          </p:cNvSpPr>
          <p:nvPr>
            <p:ph type="title"/>
          </p:nvPr>
        </p:nvSpPr>
        <p:spPr/>
        <p:txBody>
          <a:bodyPr/>
          <a:lstStyle/>
          <a:p>
            <a:r>
              <a:rPr lang="en-IN" dirty="0"/>
              <a:t>Discussion Questions </a:t>
            </a:r>
            <a:r>
              <a:rPr lang="en-IN" sz="2000" b="0" dirty="0"/>
              <a:t>(2 of 2)</a:t>
            </a:r>
          </a:p>
        </p:txBody>
      </p:sp>
      <p:sp>
        <p:nvSpPr>
          <p:cNvPr id="3" name="Content Placeholder 2">
            <a:extLst>
              <a:ext uri="{FF2B5EF4-FFF2-40B4-BE49-F238E27FC236}">
                <a16:creationId xmlns:a16="http://schemas.microsoft.com/office/drawing/2014/main" id="{80D30A92-1607-4CF9-A94B-EAFB01CC197F}"/>
              </a:ext>
            </a:extLst>
          </p:cNvPr>
          <p:cNvSpPr>
            <a:spLocks noGrp="1"/>
          </p:cNvSpPr>
          <p:nvPr>
            <p:ph sz="quarter" idx="13"/>
          </p:nvPr>
        </p:nvSpPr>
        <p:spPr/>
        <p:txBody>
          <a:bodyPr/>
          <a:lstStyle/>
          <a:p>
            <a:r>
              <a:rPr lang="en-US" dirty="0"/>
              <a:t>Consider your college or university’s positioning statement.</a:t>
            </a:r>
          </a:p>
          <a:p>
            <a:pPr lvl="1"/>
            <a:r>
              <a:rPr lang="en-US" dirty="0"/>
              <a:t>How does your college or university describe its attributes and the benefits it provides to the buyer (in this case the student)?</a:t>
            </a:r>
          </a:p>
          <a:p>
            <a:pPr lvl="1"/>
            <a:r>
              <a:rPr lang="en-US" dirty="0"/>
              <a:t>How would you describe your college or university’s competitive advantage?</a:t>
            </a:r>
          </a:p>
        </p:txBody>
      </p:sp>
    </p:spTree>
    <p:extLst>
      <p:ext uri="{BB962C8B-B14F-4D97-AF65-F5344CB8AC3E}">
        <p14:creationId xmlns:p14="http://schemas.microsoft.com/office/powerpoint/2010/main" val="2281038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9724-68D6-46B1-A4F7-0A10577EA4AC}"/>
              </a:ext>
            </a:extLst>
          </p:cNvPr>
          <p:cNvSpPr>
            <a:spLocks noGrp="1"/>
          </p:cNvSpPr>
          <p:nvPr>
            <p:ph type="title"/>
          </p:nvPr>
        </p:nvSpPr>
        <p:spPr>
          <a:xfrm>
            <a:off x="457199" y="215371"/>
            <a:ext cx="8516471" cy="1097279"/>
          </a:xfrm>
        </p:spPr>
        <p:txBody>
          <a:bodyPr/>
          <a:lstStyle/>
          <a:p>
            <a:r>
              <a:rPr lang="en-US" dirty="0"/>
              <a:t>Developing a Value Proposition </a:t>
            </a:r>
            <a:r>
              <a:rPr lang="en-US" sz="2000" b="0" dirty="0"/>
              <a:t>(1 of 5)</a:t>
            </a:r>
            <a:endParaRPr lang="en-IN" sz="2000" b="0" dirty="0"/>
          </a:p>
        </p:txBody>
      </p:sp>
      <p:sp>
        <p:nvSpPr>
          <p:cNvPr id="4" name="Content Placeholder 3">
            <a:extLst>
              <a:ext uri="{FF2B5EF4-FFF2-40B4-BE49-F238E27FC236}">
                <a16:creationId xmlns:a16="http://schemas.microsoft.com/office/drawing/2014/main" id="{51396730-9A25-4A1A-B5BD-83D5C9F9B7C3}"/>
              </a:ext>
            </a:extLst>
          </p:cNvPr>
          <p:cNvSpPr>
            <a:spLocks noGrp="1"/>
          </p:cNvSpPr>
          <p:nvPr>
            <p:ph sz="quarter" idx="15"/>
          </p:nvPr>
        </p:nvSpPr>
        <p:spPr>
          <a:xfrm>
            <a:off x="457200" y="1558412"/>
            <a:ext cx="8245366" cy="1894089"/>
          </a:xfrm>
        </p:spPr>
        <p:txBody>
          <a:bodyPr/>
          <a:lstStyle/>
          <a:p>
            <a:r>
              <a:rPr lang="en-US" dirty="0"/>
              <a:t>Create value across three domains:</a:t>
            </a:r>
          </a:p>
          <a:p>
            <a:pPr lvl="1"/>
            <a:r>
              <a:rPr lang="en-US" dirty="0"/>
              <a:t>Functional value</a:t>
            </a:r>
          </a:p>
          <a:p>
            <a:pPr lvl="1"/>
            <a:r>
              <a:rPr lang="en-US" dirty="0"/>
              <a:t>Psychological value</a:t>
            </a:r>
          </a:p>
          <a:p>
            <a:pPr lvl="1"/>
            <a:r>
              <a:rPr lang="en-US" dirty="0"/>
              <a:t>Monetary value</a:t>
            </a:r>
          </a:p>
        </p:txBody>
      </p:sp>
      <p:pic>
        <p:nvPicPr>
          <p:cNvPr id="8" name="Content Placeholder 7" descr="Calendar&#10;&#10;Description automatically generated">
            <a:extLst>
              <a:ext uri="{FF2B5EF4-FFF2-40B4-BE49-F238E27FC236}">
                <a16:creationId xmlns:a16="http://schemas.microsoft.com/office/drawing/2014/main" id="{F289FA58-4D66-441F-B7A4-ABFF87292D9E}"/>
              </a:ext>
            </a:extLst>
          </p:cNvPr>
          <p:cNvPicPr>
            <a:picLocks noGrp="1" noChangeAspect="1"/>
          </p:cNvPicPr>
          <p:nvPr>
            <p:ph sz="quarter" idx="13"/>
          </p:nvPr>
        </p:nvPicPr>
        <p:blipFill>
          <a:blip r:embed="rId3"/>
          <a:stretch>
            <a:fillRect/>
          </a:stretch>
        </p:blipFill>
        <p:spPr>
          <a:xfrm>
            <a:off x="4068502" y="3029269"/>
            <a:ext cx="4484688" cy="2989792"/>
          </a:xfrm>
        </p:spPr>
      </p:pic>
    </p:spTree>
    <p:extLst>
      <p:ext uri="{BB962C8B-B14F-4D97-AF65-F5344CB8AC3E}">
        <p14:creationId xmlns:p14="http://schemas.microsoft.com/office/powerpoint/2010/main" val="241118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ECB87-E5AA-439B-9039-C0741428458D}"/>
              </a:ext>
            </a:extLst>
          </p:cNvPr>
          <p:cNvSpPr>
            <a:spLocks noGrp="1"/>
          </p:cNvSpPr>
          <p:nvPr>
            <p:ph type="title"/>
          </p:nvPr>
        </p:nvSpPr>
        <p:spPr/>
        <p:txBody>
          <a:bodyPr/>
          <a:lstStyle/>
          <a:p>
            <a:r>
              <a:rPr lang="en-US" dirty="0"/>
              <a:t>Developing a Value Proposition </a:t>
            </a:r>
            <a:r>
              <a:rPr lang="en-US" sz="2000" b="0" dirty="0"/>
              <a:t>(2 of 5)</a:t>
            </a:r>
            <a:endParaRPr lang="en-IN" sz="2000" b="0" dirty="0"/>
          </a:p>
        </p:txBody>
      </p:sp>
      <p:sp>
        <p:nvSpPr>
          <p:cNvPr id="3" name="Content Placeholder 2">
            <a:extLst>
              <a:ext uri="{FF2B5EF4-FFF2-40B4-BE49-F238E27FC236}">
                <a16:creationId xmlns:a16="http://schemas.microsoft.com/office/drawing/2014/main" id="{0E333679-8FB8-4D22-ABD1-0BB9407A2FF1}"/>
              </a:ext>
            </a:extLst>
          </p:cNvPr>
          <p:cNvSpPr>
            <a:spLocks noGrp="1"/>
          </p:cNvSpPr>
          <p:nvPr>
            <p:ph sz="quarter" idx="13"/>
          </p:nvPr>
        </p:nvSpPr>
        <p:spPr/>
        <p:txBody>
          <a:bodyPr/>
          <a:lstStyle/>
          <a:p>
            <a:r>
              <a:rPr lang="en-US" b="1" dirty="0"/>
              <a:t>Total customer benefit</a:t>
            </a:r>
          </a:p>
          <a:p>
            <a:pPr lvl="1"/>
            <a:r>
              <a:rPr lang="en-US" dirty="0"/>
              <a:t>The perceived value of the bundle of functional, psychological, and monetary benefits customers expect from a given market offering because of the product, service, and image</a:t>
            </a:r>
          </a:p>
        </p:txBody>
      </p:sp>
    </p:spTree>
    <p:extLst>
      <p:ext uri="{BB962C8B-B14F-4D97-AF65-F5344CB8AC3E}">
        <p14:creationId xmlns:p14="http://schemas.microsoft.com/office/powerpoint/2010/main" val="1047611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ECB87-E5AA-439B-9039-C0741428458D}"/>
              </a:ext>
            </a:extLst>
          </p:cNvPr>
          <p:cNvSpPr>
            <a:spLocks noGrp="1"/>
          </p:cNvSpPr>
          <p:nvPr>
            <p:ph type="title"/>
          </p:nvPr>
        </p:nvSpPr>
        <p:spPr/>
        <p:txBody>
          <a:bodyPr/>
          <a:lstStyle/>
          <a:p>
            <a:r>
              <a:rPr lang="en-US" dirty="0"/>
              <a:t>Developing a Value Proposition </a:t>
            </a:r>
            <a:r>
              <a:rPr lang="en-US" sz="2000" b="0" dirty="0"/>
              <a:t>(3 of 5)</a:t>
            </a:r>
            <a:endParaRPr lang="en-IN" sz="2000" b="0" dirty="0"/>
          </a:p>
        </p:txBody>
      </p:sp>
      <p:sp>
        <p:nvSpPr>
          <p:cNvPr id="3" name="Content Placeholder 2">
            <a:extLst>
              <a:ext uri="{FF2B5EF4-FFF2-40B4-BE49-F238E27FC236}">
                <a16:creationId xmlns:a16="http://schemas.microsoft.com/office/drawing/2014/main" id="{0E333679-8FB8-4D22-ABD1-0BB9407A2FF1}"/>
              </a:ext>
            </a:extLst>
          </p:cNvPr>
          <p:cNvSpPr>
            <a:spLocks noGrp="1"/>
          </p:cNvSpPr>
          <p:nvPr>
            <p:ph sz="quarter" idx="13"/>
          </p:nvPr>
        </p:nvSpPr>
        <p:spPr/>
        <p:txBody>
          <a:bodyPr/>
          <a:lstStyle/>
          <a:p>
            <a:r>
              <a:rPr lang="en-US" b="1" dirty="0"/>
              <a:t>Total customer cost</a:t>
            </a:r>
          </a:p>
          <a:p>
            <a:pPr lvl="1"/>
            <a:r>
              <a:rPr lang="en-US" dirty="0"/>
              <a:t>The perceived bundle of functional, psychological, and monetary costs customers will incur in evaluating, obtaining, using, and disposing of the given market offering</a:t>
            </a:r>
          </a:p>
        </p:txBody>
      </p:sp>
    </p:spTree>
    <p:extLst>
      <p:ext uri="{BB962C8B-B14F-4D97-AF65-F5344CB8AC3E}">
        <p14:creationId xmlns:p14="http://schemas.microsoft.com/office/powerpoint/2010/main" val="1282651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ECB87-E5AA-439B-9039-C0741428458D}"/>
              </a:ext>
            </a:extLst>
          </p:cNvPr>
          <p:cNvSpPr>
            <a:spLocks noGrp="1"/>
          </p:cNvSpPr>
          <p:nvPr>
            <p:ph type="title"/>
          </p:nvPr>
        </p:nvSpPr>
        <p:spPr/>
        <p:txBody>
          <a:bodyPr/>
          <a:lstStyle/>
          <a:p>
            <a:r>
              <a:rPr lang="en-US" dirty="0"/>
              <a:t>Developing a Value Proposition </a:t>
            </a:r>
            <a:r>
              <a:rPr lang="en-US" sz="2000" b="0" dirty="0"/>
              <a:t>(4 of 5)</a:t>
            </a:r>
            <a:endParaRPr lang="en-IN" sz="2000" b="0" dirty="0"/>
          </a:p>
        </p:txBody>
      </p:sp>
      <p:sp>
        <p:nvSpPr>
          <p:cNvPr id="3" name="Content Placeholder 2">
            <a:extLst>
              <a:ext uri="{FF2B5EF4-FFF2-40B4-BE49-F238E27FC236}">
                <a16:creationId xmlns:a16="http://schemas.microsoft.com/office/drawing/2014/main" id="{0E333679-8FB8-4D22-ABD1-0BB9407A2FF1}"/>
              </a:ext>
            </a:extLst>
          </p:cNvPr>
          <p:cNvSpPr>
            <a:spLocks noGrp="1"/>
          </p:cNvSpPr>
          <p:nvPr>
            <p:ph sz="quarter" idx="13"/>
          </p:nvPr>
        </p:nvSpPr>
        <p:spPr/>
        <p:txBody>
          <a:bodyPr/>
          <a:lstStyle/>
          <a:p>
            <a:r>
              <a:rPr lang="en-US" b="1" dirty="0"/>
              <a:t>Customer value proposition</a:t>
            </a:r>
          </a:p>
          <a:p>
            <a:pPr lvl="1"/>
            <a:r>
              <a:rPr lang="en-US" dirty="0"/>
              <a:t>Based on the difference between benefits the customer gets and the costs he or she assumes for different choices</a:t>
            </a:r>
          </a:p>
        </p:txBody>
      </p:sp>
    </p:spTree>
    <p:extLst>
      <p:ext uri="{BB962C8B-B14F-4D97-AF65-F5344CB8AC3E}">
        <p14:creationId xmlns:p14="http://schemas.microsoft.com/office/powerpoint/2010/main" val="2349813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ECB87-E5AA-439B-9039-C0741428458D}"/>
              </a:ext>
            </a:extLst>
          </p:cNvPr>
          <p:cNvSpPr>
            <a:spLocks noGrp="1"/>
          </p:cNvSpPr>
          <p:nvPr>
            <p:ph type="title"/>
          </p:nvPr>
        </p:nvSpPr>
        <p:spPr/>
        <p:txBody>
          <a:bodyPr/>
          <a:lstStyle/>
          <a:p>
            <a:r>
              <a:rPr lang="en-US" dirty="0"/>
              <a:t>Developing a Value Proposition </a:t>
            </a:r>
            <a:r>
              <a:rPr lang="en-US" sz="2000" b="0" dirty="0"/>
              <a:t>(5 of 5)</a:t>
            </a:r>
            <a:endParaRPr lang="en-IN" sz="2000" b="0" dirty="0"/>
          </a:p>
        </p:txBody>
      </p:sp>
      <p:sp>
        <p:nvSpPr>
          <p:cNvPr id="3" name="Content Placeholder 2">
            <a:extLst>
              <a:ext uri="{FF2B5EF4-FFF2-40B4-BE49-F238E27FC236}">
                <a16:creationId xmlns:a16="http://schemas.microsoft.com/office/drawing/2014/main" id="{0E333679-8FB8-4D22-ABD1-0BB9407A2FF1}"/>
              </a:ext>
            </a:extLst>
          </p:cNvPr>
          <p:cNvSpPr>
            <a:spLocks noGrp="1"/>
          </p:cNvSpPr>
          <p:nvPr>
            <p:ph sz="quarter" idx="13"/>
          </p:nvPr>
        </p:nvSpPr>
        <p:spPr/>
        <p:txBody>
          <a:bodyPr/>
          <a:lstStyle/>
          <a:p>
            <a:r>
              <a:rPr lang="en-US" b="1" dirty="0"/>
              <a:t>Customer value analysis</a:t>
            </a:r>
          </a:p>
          <a:p>
            <a:pPr lvl="1"/>
            <a:r>
              <a:rPr lang="en-US" dirty="0"/>
              <a:t>Reveals the company’s strengths and weaknesses relative to those of various competitors</a:t>
            </a:r>
          </a:p>
        </p:txBody>
      </p:sp>
    </p:spTree>
    <p:extLst>
      <p:ext uri="{BB962C8B-B14F-4D97-AF65-F5344CB8AC3E}">
        <p14:creationId xmlns:p14="http://schemas.microsoft.com/office/powerpoint/2010/main" val="153671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BDF3-8C54-42B4-B92A-144B40F50199}"/>
              </a:ext>
            </a:extLst>
          </p:cNvPr>
          <p:cNvSpPr>
            <a:spLocks noGrp="1"/>
          </p:cNvSpPr>
          <p:nvPr>
            <p:ph type="title"/>
          </p:nvPr>
        </p:nvSpPr>
        <p:spPr/>
        <p:txBody>
          <a:bodyPr/>
          <a:lstStyle/>
          <a:p>
            <a:r>
              <a:rPr lang="en-IN" dirty="0"/>
              <a:t>Customer Value Analysis</a:t>
            </a:r>
          </a:p>
        </p:txBody>
      </p:sp>
      <p:sp>
        <p:nvSpPr>
          <p:cNvPr id="3" name="Content Placeholder 2">
            <a:extLst>
              <a:ext uri="{FF2B5EF4-FFF2-40B4-BE49-F238E27FC236}">
                <a16:creationId xmlns:a16="http://schemas.microsoft.com/office/drawing/2014/main" id="{1697D1BC-D607-4B9A-A391-3CD33115558B}"/>
              </a:ext>
            </a:extLst>
          </p:cNvPr>
          <p:cNvSpPr>
            <a:spLocks noGrp="1"/>
          </p:cNvSpPr>
          <p:nvPr>
            <p:ph sz="quarter" idx="13"/>
          </p:nvPr>
        </p:nvSpPr>
        <p:spPr/>
        <p:txBody>
          <a:bodyPr/>
          <a:lstStyle/>
          <a:p>
            <a:r>
              <a:rPr lang="en-US" dirty="0"/>
              <a:t>Identify the relevant attributes and benefits that customers value</a:t>
            </a:r>
          </a:p>
          <a:p>
            <a:r>
              <a:rPr lang="en-US" dirty="0"/>
              <a:t>Assess the relative importance of these attributes and benefits</a:t>
            </a:r>
          </a:p>
          <a:p>
            <a:r>
              <a:rPr lang="en-US" dirty="0"/>
              <a:t>Assess the company’s and competitors’ performance on the key attributes/benefits</a:t>
            </a:r>
          </a:p>
          <a:p>
            <a:r>
              <a:rPr lang="en-US" dirty="0"/>
              <a:t>Monitor customer value over time</a:t>
            </a:r>
          </a:p>
        </p:txBody>
      </p:sp>
    </p:spTree>
    <p:extLst>
      <p:ext uri="{BB962C8B-B14F-4D97-AF65-F5344CB8AC3E}">
        <p14:creationId xmlns:p14="http://schemas.microsoft.com/office/powerpoint/2010/main" val="2870152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9724-68D6-46B1-A4F7-0A10577EA4AC}"/>
              </a:ext>
            </a:extLst>
          </p:cNvPr>
          <p:cNvSpPr>
            <a:spLocks noGrp="1"/>
          </p:cNvSpPr>
          <p:nvPr>
            <p:ph type="title"/>
          </p:nvPr>
        </p:nvSpPr>
        <p:spPr>
          <a:xfrm>
            <a:off x="457199" y="215371"/>
            <a:ext cx="8516471" cy="1097279"/>
          </a:xfrm>
        </p:spPr>
        <p:txBody>
          <a:bodyPr/>
          <a:lstStyle/>
          <a:p>
            <a:r>
              <a:rPr lang="en-US" dirty="0"/>
              <a:t>Developing a Positioning Strategy</a:t>
            </a:r>
            <a:endParaRPr lang="en-IN" sz="2000" b="0" dirty="0"/>
          </a:p>
        </p:txBody>
      </p:sp>
      <p:sp>
        <p:nvSpPr>
          <p:cNvPr id="4" name="Content Placeholder 3">
            <a:extLst>
              <a:ext uri="{FF2B5EF4-FFF2-40B4-BE49-F238E27FC236}">
                <a16:creationId xmlns:a16="http://schemas.microsoft.com/office/drawing/2014/main" id="{51396730-9A25-4A1A-B5BD-83D5C9F9B7C3}"/>
              </a:ext>
            </a:extLst>
          </p:cNvPr>
          <p:cNvSpPr>
            <a:spLocks noGrp="1"/>
          </p:cNvSpPr>
          <p:nvPr>
            <p:ph sz="quarter" idx="15"/>
          </p:nvPr>
        </p:nvSpPr>
        <p:spPr>
          <a:xfrm>
            <a:off x="457200" y="1558413"/>
            <a:ext cx="8245366" cy="1765902"/>
          </a:xfrm>
        </p:spPr>
        <p:txBody>
          <a:bodyPr/>
          <a:lstStyle/>
          <a:p>
            <a:r>
              <a:rPr lang="en-US" b="1" dirty="0"/>
              <a:t>Positioning</a:t>
            </a:r>
          </a:p>
          <a:p>
            <a:pPr lvl="1"/>
            <a:r>
              <a:rPr lang="en-US" dirty="0"/>
              <a:t>The act of designing a company’s offering and image to occupy a distinctive place in the minds of the target market</a:t>
            </a:r>
          </a:p>
        </p:txBody>
      </p:sp>
      <p:pic>
        <p:nvPicPr>
          <p:cNvPr id="8" name="Content Placeholder 7" descr="Diagram&#10;&#10;Description automatically generated with medium confidence">
            <a:extLst>
              <a:ext uri="{FF2B5EF4-FFF2-40B4-BE49-F238E27FC236}">
                <a16:creationId xmlns:a16="http://schemas.microsoft.com/office/drawing/2014/main" id="{86339A17-BA3C-4AE4-BE0B-2EE07DF2BF51}"/>
              </a:ext>
            </a:extLst>
          </p:cNvPr>
          <p:cNvPicPr>
            <a:picLocks noGrp="1" noChangeAspect="1"/>
          </p:cNvPicPr>
          <p:nvPr>
            <p:ph sz="quarter" idx="13"/>
          </p:nvPr>
        </p:nvPicPr>
        <p:blipFill>
          <a:blip r:embed="rId3"/>
          <a:stretch>
            <a:fillRect/>
          </a:stretch>
        </p:blipFill>
        <p:spPr>
          <a:xfrm>
            <a:off x="3318196" y="2888191"/>
            <a:ext cx="2523374" cy="3477885"/>
          </a:xfrm>
        </p:spPr>
      </p:pic>
    </p:spTree>
    <p:extLst>
      <p:ext uri="{BB962C8B-B14F-4D97-AF65-F5344CB8AC3E}">
        <p14:creationId xmlns:p14="http://schemas.microsoft.com/office/powerpoint/2010/main" val="1976052270"/>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148122</TotalTime>
  <Words>3032</Words>
  <Application>Microsoft Office PowerPoint</Application>
  <PresentationFormat>On-screen Show (4:3)</PresentationFormat>
  <Paragraphs>221</Paragraphs>
  <Slides>26</Slides>
  <Notes>24</Notes>
  <HiddenSlides>0</HiddenSlides>
  <MMClips>0</MMClip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USHE</vt:lpstr>
      <vt:lpstr>USHE_slide options</vt:lpstr>
      <vt:lpstr>Marketing Management</vt:lpstr>
      <vt:lpstr>Learning Objectives</vt:lpstr>
      <vt:lpstr>Developing a Value Proposition (1 of 5)</vt:lpstr>
      <vt:lpstr>Developing a Value Proposition (2 of 5)</vt:lpstr>
      <vt:lpstr>Developing a Value Proposition (3 of 5)</vt:lpstr>
      <vt:lpstr>Developing a Value Proposition (4 of 5)</vt:lpstr>
      <vt:lpstr>Developing a Value Proposition (5 of 5)</vt:lpstr>
      <vt:lpstr>Customer Value Analysis</vt:lpstr>
      <vt:lpstr>Developing a Positioning Strategy</vt:lpstr>
      <vt:lpstr>Choosing a Frame of Reference</vt:lpstr>
      <vt:lpstr>Points of Difference and Points of Parity (1 of 5)</vt:lpstr>
      <vt:lpstr>Points of Difference and Points of Parity (2 of 5)</vt:lpstr>
      <vt:lpstr>Points of Difference and Points of Parity (3 of 5)</vt:lpstr>
      <vt:lpstr>Points of Difference and Points of Parity (4 of 5)</vt:lpstr>
      <vt:lpstr>P O P versus P O D</vt:lpstr>
      <vt:lpstr>Points of Difference and Points of Parity (5 of 5)</vt:lpstr>
      <vt:lpstr>Creating a Sustainable Advantage (1 of 2)</vt:lpstr>
      <vt:lpstr>Creating a Sustainable Advantage (2 of 2)</vt:lpstr>
      <vt:lpstr>Communicating the Positioning (1 of 5)</vt:lpstr>
      <vt:lpstr>Communicating the Positioning (2 of 5)</vt:lpstr>
      <vt:lpstr>Communicating the Positioning (3 of 5)</vt:lpstr>
      <vt:lpstr>Communicating the Positioning (4 of 5)</vt:lpstr>
      <vt:lpstr>Communicating the Positioning (5 of 5)</vt:lpstr>
      <vt:lpstr>Discussion Questions (1 of 2)</vt:lpstr>
      <vt:lpstr>Discussion Questions (2 of 2)</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Management, Sixteenth Edition, Chapter 7, Crafting a Customer Value Proposition and Positioning</dc:title>
  <dc:subject>Business</dc:subject>
  <dc:creator>Kotler/Keller/Chernev</dc:creator>
  <cp:keywords>Marketing Management</cp:keywords>
  <dc:description/>
  <cp:lastModifiedBy>919616622522</cp:lastModifiedBy>
  <cp:revision>829</cp:revision>
  <dcterms:modified xsi:type="dcterms:W3CDTF">2023-03-21T15:43:30Z</dcterms:modified>
</cp:coreProperties>
</file>